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</p:sldMasterIdLst>
  <p:notesMasterIdLst>
    <p:notesMasterId r:id="rId21"/>
  </p:notesMasterIdLst>
  <p:sldIdLst>
    <p:sldId id="257" r:id="rId2"/>
    <p:sldId id="308" r:id="rId3"/>
    <p:sldId id="317" r:id="rId4"/>
    <p:sldId id="316" r:id="rId5"/>
    <p:sldId id="287" r:id="rId6"/>
    <p:sldId id="315" r:id="rId7"/>
    <p:sldId id="323" r:id="rId8"/>
    <p:sldId id="314" r:id="rId9"/>
    <p:sldId id="313" r:id="rId10"/>
    <p:sldId id="312" r:id="rId11"/>
    <p:sldId id="304" r:id="rId12"/>
    <p:sldId id="311" r:id="rId13"/>
    <p:sldId id="320" r:id="rId14"/>
    <p:sldId id="309" r:id="rId15"/>
    <p:sldId id="322" r:id="rId16"/>
    <p:sldId id="305" r:id="rId17"/>
    <p:sldId id="310" r:id="rId18"/>
    <p:sldId id="319" r:id="rId19"/>
    <p:sldId id="256" r:id="rId2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982"/>
    <a:srgbClr val="54387F"/>
    <a:srgbClr val="99CCFF"/>
    <a:srgbClr val="296FB7"/>
    <a:srgbClr val="310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5" autoAdjust="0"/>
    <p:restoredTop sz="76606" autoAdjust="0"/>
  </p:normalViewPr>
  <p:slideViewPr>
    <p:cSldViewPr snapToGrid="0" snapToObjects="1" showGuides="1">
      <p:cViewPr varScale="1">
        <p:scale>
          <a:sx n="84" d="100"/>
          <a:sy n="84" d="100"/>
        </p:scale>
        <p:origin x="1638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/>
          <a:lstStyle>
            <a:lvl1pPr algn="r">
              <a:defRPr sz="1200"/>
            </a:lvl1pPr>
          </a:lstStyle>
          <a:p>
            <a:fld id="{940CEAD1-E3DC-4117-B4BD-3E2B18DA5B1C}" type="datetimeFigureOut">
              <a:rPr lang="en-CA" smtClean="0"/>
              <a:t>2021-06-22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07" tIns="47604" rIns="95207" bIns="47604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620723"/>
            <a:ext cx="5850835" cy="3780741"/>
          </a:xfrm>
          <a:prstGeom prst="rect">
            <a:avLst/>
          </a:prstGeom>
        </p:spPr>
        <p:txBody>
          <a:bodyPr vert="horz" lIns="95207" tIns="47604" rIns="95207" bIns="4760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325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325"/>
            <a:ext cx="3170583" cy="481875"/>
          </a:xfrm>
          <a:prstGeom prst="rect">
            <a:avLst/>
          </a:prstGeom>
        </p:spPr>
        <p:txBody>
          <a:bodyPr vert="horz" lIns="95207" tIns="47604" rIns="95207" bIns="47604" rtlCol="0" anchor="b"/>
          <a:lstStyle>
            <a:lvl1pPr algn="r">
              <a:defRPr sz="1200"/>
            </a:lvl1pPr>
          </a:lstStyle>
          <a:p>
            <a:fld id="{3B439EF6-02C9-4ECD-BCE4-82A9ADE97E2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169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2497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Extremely durable metal case for long term reliability. Etched, not printed ID number on case to ensure long term legibility.</a:t>
            </a:r>
          </a:p>
          <a:p>
            <a:r>
              <a:rPr lang="en-US" dirty="0"/>
              <a:t>Hard anti-pass back feature available to prevent tail gating. App lets you reset the anti-pass back. Group feature can bypass anti-pass back and/or conditioning.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46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Tap on </a:t>
            </a:r>
            <a:r>
              <a:rPr lang="en-CA" dirty="0" err="1"/>
              <a:t>MProxBLE</a:t>
            </a:r>
            <a:r>
              <a:rPr lang="en-CA" dirty="0"/>
              <a:t> icon to open app after downloading from Google Play or the Apple Store.</a:t>
            </a:r>
          </a:p>
          <a:p>
            <a:r>
              <a:rPr lang="en-CA" dirty="0"/>
              <a:t>Uninitialized = First time connecting. Initialized = the controller is configured and the user data has been entered.</a:t>
            </a:r>
          </a:p>
          <a:p>
            <a:r>
              <a:rPr lang="en-CA" dirty="0"/>
              <a:t>Under a minute to start working with the controller.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2346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Central Setting = Equipment Name, Anti-pass back, Daylight savings time, credential facility code.</a:t>
            </a:r>
          </a:p>
          <a:p>
            <a:r>
              <a:rPr lang="en-CA" dirty="0"/>
              <a:t>Session Management = Select what information each 5 users see when they log in. User Management, Backup, History, Relay Commands, Schedule, Group Settings.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5331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Bottom of the main menu = Information section for manual and application guides.</a:t>
            </a:r>
          </a:p>
          <a:p>
            <a:r>
              <a:rPr lang="en-CA" dirty="0"/>
              <a:t>Explore the application section to get a point to point wiring dwg, BOM and detailed system description. Applications include; (1) single door with alarm annunciation, (2) single door with call for assistance and alarm, (3) single door contactless solution, (4) two door, and (4) vehicle IN/OUT gate application.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9680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Bottom of the main menu = Information section for manual and application guides.</a:t>
            </a:r>
          </a:p>
          <a:p>
            <a:r>
              <a:rPr lang="en-CA" dirty="0"/>
              <a:t>Explore the application section to get a point to point wiring dwg.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66820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Groups = Lets you group a set of users to specific schedules and permissions.</a:t>
            </a:r>
          </a:p>
          <a:p>
            <a:r>
              <a:rPr lang="en-CA" dirty="0"/>
              <a:t>End date validity = Automatically expire a user’s credential by date for temporary guests or trades etc.</a:t>
            </a:r>
          </a:p>
          <a:p>
            <a:r>
              <a:rPr lang="en-CA" dirty="0"/>
              <a:t>Anti-pass back = For a higher level of security to prevent users from sharing their credentials. BUT the user must tap in AND out when using this feature. Typically used for parking applications.</a:t>
            </a:r>
          </a:p>
          <a:p>
            <a:endParaRPr lang="en-CA" dirty="0"/>
          </a:p>
          <a:p>
            <a:pPr marL="238018" indent="-238018">
              <a:buFont typeface="+mj-lt"/>
              <a:buAutoNum type="arabicPeriod"/>
            </a:pPr>
            <a:r>
              <a:rPr lang="en-CA" dirty="0"/>
              <a:t>Credentials – Manually or automatically by ID read icon, batch loading sequential IDs, easy search by name or ID capability. ONLY one FC# if activated; 34</a:t>
            </a:r>
          </a:p>
          <a:p>
            <a:pPr marL="238018" indent="-238018">
              <a:buFont typeface="+mj-lt"/>
              <a:buAutoNum type="arabicPeriod"/>
            </a:pPr>
            <a:r>
              <a:rPr lang="en-CA" dirty="0"/>
              <a:t>Groups – by type (badge and/or transmitter, schedule and relay, and bypass for vehicle position and/or anti-</a:t>
            </a:r>
            <a:r>
              <a:rPr lang="en-CA" dirty="0" err="1"/>
              <a:t>passback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7644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CA" dirty="0"/>
              <a:t>Conditional Input: To activate the VAL controller input to monitor a loop detector to validate a vehicle is directly in front of the gate before opening.</a:t>
            </a:r>
          </a:p>
          <a:p>
            <a:pPr marL="228600" indent="-228600">
              <a:buAutoNum type="arabicParenR"/>
            </a:pPr>
            <a:r>
              <a:rPr lang="en-CA" dirty="0"/>
              <a:t>Door Contact: Turning this on will enable ‘door forced open’ and ‘door ajar’ alarms.</a:t>
            </a:r>
          </a:p>
          <a:p>
            <a:pPr marL="228600" indent="-228600">
              <a:buAutoNum type="arabicParenR"/>
            </a:pPr>
            <a:r>
              <a:rPr lang="en-CA" dirty="0"/>
              <a:t>Lock and unlock Schedule: Enables the door or gate to automatically open following a schedule.</a:t>
            </a:r>
          </a:p>
          <a:p>
            <a:pPr marL="228600" indent="-228600">
              <a:buAutoNum type="arabicParenR"/>
            </a:pPr>
            <a:r>
              <a:rPr lang="en-CA" dirty="0"/>
              <a:t>First Person In Delay: Ensures the door or gate does not automatically open until a valid credential is read.</a:t>
            </a:r>
          </a:p>
          <a:p>
            <a:pPr marL="228600" indent="-228600">
              <a:buAutoNum type="arabicParenR"/>
            </a:pPr>
            <a:r>
              <a:rPr lang="en-CA" dirty="0"/>
              <a:t>[Relay 2] Alarm Shut off Period: If an audible devices is wired to relay 2, it will automatically reset itself after this period if no manual reset from the app is done.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5977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3014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926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 new norm of access control demands for a contactless solution. The </a:t>
            </a:r>
            <a:r>
              <a:rPr lang="en-CA" dirty="0" err="1"/>
              <a:t>MProxBLE</a:t>
            </a:r>
            <a:r>
              <a:rPr lang="en-CA" dirty="0"/>
              <a:t> accommodates these latest requirements.</a:t>
            </a:r>
          </a:p>
          <a:p>
            <a:br>
              <a:rPr lang="en-CA" dirty="0"/>
            </a:br>
            <a:r>
              <a:rPr lang="en-CA" dirty="0"/>
              <a:t>Applications: Private washrooms, inventory rooms, parking lot, fenced in yards, small offices or stores,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756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Features:</a:t>
            </a:r>
          </a:p>
          <a:p>
            <a:pPr marL="238018" indent="-238018">
              <a:buFont typeface="+mj-lt"/>
              <a:buAutoNum type="arabicPeriod"/>
            </a:pPr>
            <a:r>
              <a:rPr lang="en-CA" dirty="0"/>
              <a:t>Configured via iOS or by Android devices.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8567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1/16” wide x 11 5/16” high x 3 1/8” deep. – lockable cabinet, lock provided separately. </a:t>
            </a:r>
          </a:p>
          <a:p>
            <a:pPr defTabSz="952073">
              <a:defRPr/>
            </a:pPr>
            <a:r>
              <a:rPr lang="en-US" dirty="0"/>
              <a:t>A 12 VDC, (1.5 Amp without battery backup) UL power supply. 130 mA charging current for 4AH rechargeable battery supplied separately.</a:t>
            </a:r>
            <a:r>
              <a:rPr lang="en-CA" dirty="0"/>
              <a:t> {Powered for two days with a card reader and still energized our CX-ED1079 door strike}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0246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8018" indent="-238018">
              <a:buFont typeface="+mj-lt"/>
              <a:buAutoNum type="arabicPeriod"/>
            </a:pPr>
            <a:endParaRPr lang="en-CA" dirty="0"/>
          </a:p>
          <a:p>
            <a:pPr marL="238018" indent="-238018">
              <a:buFont typeface="+mj-lt"/>
              <a:buAutoNum type="arabicPeriod"/>
            </a:pPr>
            <a:endParaRPr lang="en-CA" dirty="0"/>
          </a:p>
          <a:p>
            <a:pPr marL="238018" indent="-238018">
              <a:buFont typeface="+mj-lt"/>
              <a:buAutoNum type="arabicPeriod"/>
            </a:pPr>
            <a:endParaRPr lang="en-CA" dirty="0"/>
          </a:p>
          <a:p>
            <a:pPr marL="238018" indent="-238018">
              <a:buFont typeface="+mj-lt"/>
              <a:buAutoNum type="arabicPeriod"/>
            </a:pPr>
            <a:endParaRPr lang="en-CA" dirty="0"/>
          </a:p>
          <a:p>
            <a:pPr marL="238018" indent="-238018">
              <a:buFont typeface="+mj-lt"/>
              <a:buAutoNum type="arabicPeriod"/>
            </a:pPr>
            <a:endParaRPr lang="en-CA" dirty="0"/>
          </a:p>
          <a:p>
            <a:pPr marL="238018" indent="-238018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6037">
              <a:defRPr/>
            </a:pPr>
            <a:fld id="{3B439EF6-02C9-4ECD-BCE4-82A9ADE97E2B}" type="slidenum">
              <a:rPr lang="en-CA">
                <a:solidFill>
                  <a:prstClr val="black"/>
                </a:solidFill>
                <a:latin typeface="Calibri" panose="020F0502020204030204"/>
              </a:rPr>
              <a:pPr defTabSz="476037">
                <a:defRPr/>
              </a:pPr>
              <a:t>5</a:t>
            </a:fld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9203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Built-in 433 MHz encrypted receiver and a </a:t>
            </a:r>
            <a:r>
              <a:rPr lang="en-CA" dirty="0" err="1"/>
              <a:t>ClassII</a:t>
            </a:r>
            <a:r>
              <a:rPr lang="en-CA" dirty="0"/>
              <a:t> Bluetooth transceiver. Relays are rated at 1 Amp, 30 volt to control both 12 and 24 volt door strikes or maglocks.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8045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Supply LEDs; red for AC power, green for DC power.</a:t>
            </a:r>
          </a:p>
          <a:p>
            <a:r>
              <a:rPr lang="en-US" dirty="0"/>
              <a:t>The Controller LED; blue and red flash pattern provides visual confirmation. Notice the 2 red flashes when a credential is denied, and the door relay is not energized versus a one second, ON red LED when access is granted.</a:t>
            </a:r>
          </a:p>
          <a:p>
            <a:r>
              <a:rPr lang="en-US" dirty="0"/>
              <a:t>The blue, one second blinking confirms the controller is on standby and ready to accept a Bluetooth device with the </a:t>
            </a:r>
            <a:r>
              <a:rPr lang="en-US" dirty="0" err="1"/>
              <a:t>MProxBLE</a:t>
            </a:r>
            <a:r>
              <a:rPr lang="en-US" dirty="0"/>
              <a:t> app.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1566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Central Setting = Equipment Name, Anti-pass back, Daylight savings time, credential facility code.</a:t>
            </a:r>
          </a:p>
          <a:p>
            <a:r>
              <a:rPr lang="en-CA" dirty="0"/>
              <a:t>Session Management = Select what information each 5 users see when they log in. User Management, Backup, History, Relay Commands, Schedule, Group Settings.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262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By adding our isolation relay module, it is possible to provide form C contacts to a digital communicator or connect to an intrusion panel input.</a:t>
            </a:r>
          </a:p>
          <a:p>
            <a:r>
              <a:rPr lang="en-CA" dirty="0"/>
              <a:t>By adding our CX12 door control module inside the cabinet, you can control an automatic door operator with an electric strike for no contact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39EF6-02C9-4ECD-BCE4-82A9ADE97E2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9990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22E9-3DAD-234A-AAB7-9626E36C5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EE73E-2A9B-FE43-B7FA-F3778EF7F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D2CEF-E25C-5F43-B782-60F01847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CEE6E-D898-DA4E-87C6-86F6FB1E4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A6B7-F9B3-5849-A0BE-7E5B05626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8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57480-058F-074F-8119-AA213286F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27D0BE-6DFC-8445-82AC-F69971670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3F8-B89C-A74C-A0D9-6E2E203E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E9D4A-6D5B-1241-90B5-05EA8F64D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E2D28-F197-2D4F-9F1A-1ED20D6E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8B5301-A12C-4848-9F4A-F7A2E38851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C14A8-D47B-BD40-9583-60094FC42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28CBB-E95B-5D4F-85D4-1DEFE792B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641E9-6A6B-CD4A-8533-4374145E4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581E-C6BD-7046-B180-4C64FEA2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7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580A-09F0-734F-80ED-46184E91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A6794-820E-C540-BBF3-722C215CC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B804C-04A6-C045-A02D-745B9727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67C99-F8F8-0441-866A-4BEFDE9D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242A6-937C-594B-832C-223CB54A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3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6B200-CDFB-744D-8A1B-BF9461E1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9E7-16A4-7542-8290-EA5D0EA37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7F073-E53D-5C44-8963-3B6EB6E66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78BCE-0797-D14B-9DDB-7AE0E71C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023E3-FCC2-D545-9FF1-7D342E07D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86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7ED26-B854-9944-9780-A224081E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ECA05-89EA-4043-9CB3-44334695C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AD8C0-4620-7B4C-A2FA-99AD875FC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88319-47FB-CA47-9419-25278F4DB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7673F-26E8-104D-9449-2EBA6E1D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9BCC1-CE34-894E-A1AE-1D9F51459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5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433FC-3D20-1742-8323-9E2D1A3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A5515-E677-644C-BC6C-1C3681B50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33E0B-4939-9145-995C-C08F44CCB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4E5FB-7F5B-F34A-92F7-E9B759C20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B0CF8-4BD2-0B40-8F6E-F29887283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411C2B-F0EE-1E4C-AE81-FBFA66AA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37ECD-FABE-3F42-9636-A0021094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7CBDEB-8F0F-AA48-A7EC-36009175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5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85CA4-B1A7-7C4A-BE33-9BFE0370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435E8-71A2-9544-8DAC-67529B95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B900C2-E89C-EF49-A8CE-F2CDAAB5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047F8-0BFF-DA40-8B94-D75D66A9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1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79958-0C9B-1049-A8F9-47DE7D93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1908F-3D49-6B43-9DAC-36DDDB778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4E2A3-C634-9342-B658-27456A00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0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99D83-62E1-7543-A234-51B5818C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ACA64-04E7-2249-870A-8431AD180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25737-C9FF-7746-8054-2BC77E634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874FA-4212-B14D-B581-1FDE8C5BA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25849-77FD-C044-8B29-9072888E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F5008-E270-F24B-95E0-3D9DE523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9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74FA2-F934-3A40-B869-7BC0A827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46341C-A6E4-4F4F-9A5A-2FCEC160E8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357E6-8184-0A4B-B3A3-F542AFB96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68316-420D-3749-9138-EBE77E3E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0527A-DE87-9046-90AD-4FC3BB7E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8F040-C33E-1442-A85D-03290D4A0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27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305354-FDB7-9E44-AE3D-D4A69A3BF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D4337-BD34-0641-8D34-2A038C2F6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D899E-FA69-CD4A-9267-3B457C02B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8F21D-5428-0547-943B-0F1A0C4E222E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FD84D-1CAB-2242-B9FC-99E11E979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F9-3052-F847-9AC0-EA9C196B9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563C-F9D6-5E46-874E-DC1585E60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microsoft.com/office/2007/relationships/media" Target="../media/media3.mp4"/><Relationship Id="rId7" Type="http://schemas.openxmlformats.org/officeDocument/2006/relationships/image" Target="../media/image8.jpeg"/><Relationship Id="rId12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png"/><Relationship Id="rId4" Type="http://schemas.openxmlformats.org/officeDocument/2006/relationships/video" Target="../media/media3.mp4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jpe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8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9.png"/><Relationship Id="rId9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white hoz com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60" y="223520"/>
            <a:ext cx="9215919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B92113-88DF-9045-A969-851CFBD7030A}"/>
              </a:ext>
            </a:extLst>
          </p:cNvPr>
          <p:cNvSpPr/>
          <p:nvPr/>
        </p:nvSpPr>
        <p:spPr>
          <a:xfrm>
            <a:off x="4754880" y="2894320"/>
            <a:ext cx="3300772" cy="13544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0853" y="4469585"/>
            <a:ext cx="4486667" cy="1155968"/>
          </a:xfrm>
        </p:spPr>
        <p:txBody>
          <a:bodyPr anchor="t">
            <a:noAutofit/>
          </a:bodyPr>
          <a:lstStyle/>
          <a:p>
            <a:pPr lvl="0" algn="l">
              <a:defRPr/>
            </a:pPr>
            <a:r>
              <a:rPr lang="en-US" sz="2700" b="1" dirty="0">
                <a:solidFill>
                  <a:srgbClr val="296FB7"/>
                </a:solidFill>
                <a:latin typeface="Open Sans Regular"/>
              </a:rPr>
              <a:t>MPROX-BLE</a:t>
            </a:r>
            <a:r>
              <a:rPr lang="en-US" sz="2400" dirty="0">
                <a:solidFill>
                  <a:srgbClr val="296FB7"/>
                </a:solidFill>
                <a:latin typeface="Open Sans Regular"/>
              </a:rPr>
              <a:t> STAND-ALONE</a:t>
            </a:r>
            <a:br>
              <a:rPr lang="en-US" sz="2400" dirty="0">
                <a:solidFill>
                  <a:srgbClr val="296FB7"/>
                </a:solidFill>
                <a:latin typeface="Open Sans Regular"/>
              </a:rPr>
            </a:br>
            <a:r>
              <a:rPr lang="en-US" sz="2400" dirty="0">
                <a:solidFill>
                  <a:srgbClr val="296FB7"/>
                </a:solidFill>
                <a:latin typeface="Open Sans Regular"/>
              </a:rPr>
              <a:t>SINGLE DOOR CONTROLLER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Open Sans Regular"/>
            </a:endParaRPr>
          </a:p>
        </p:txBody>
      </p:sp>
      <p:pic>
        <p:nvPicPr>
          <p:cNvPr id="8" name="Picture 7" descr="Camden_2018_Logo_HE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493" y="886810"/>
            <a:ext cx="2460735" cy="537706"/>
          </a:xfrm>
          <a:prstGeom prst="rect">
            <a:avLst/>
          </a:prstGeom>
        </p:spPr>
      </p:pic>
      <p:pic>
        <p:nvPicPr>
          <p:cNvPr id="9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DC3170F9-12D1-4C1D-AD53-32CC9140A1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797" r="4612" b="20016"/>
          <a:stretch/>
        </p:blipFill>
        <p:spPr>
          <a:xfrm>
            <a:off x="4775200" y="2900718"/>
            <a:ext cx="1981200" cy="132596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7149AAC-7B79-487D-B063-7D0787D57A3E}"/>
              </a:ext>
            </a:extLst>
          </p:cNvPr>
          <p:cNvSpPr/>
          <p:nvPr/>
        </p:nvSpPr>
        <p:spPr>
          <a:xfrm>
            <a:off x="4744720" y="1608534"/>
            <a:ext cx="1326585" cy="12857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F6B4F7-BD7C-43C4-A5D5-F0B6204F051A}"/>
              </a:ext>
            </a:extLst>
          </p:cNvPr>
          <p:cNvSpPr/>
          <p:nvPr/>
        </p:nvSpPr>
        <p:spPr>
          <a:xfrm>
            <a:off x="7393682" y="1491484"/>
            <a:ext cx="1425540" cy="1402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E74A23B-3F5C-8E49-8218-B1F78FDF2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067" y="1691711"/>
            <a:ext cx="1300758" cy="1139752"/>
          </a:xfrm>
          <a:prstGeom prst="rect">
            <a:avLst/>
          </a:prstGeom>
        </p:spPr>
      </p:pic>
      <p:pic>
        <p:nvPicPr>
          <p:cNvPr id="15" name="Picture 14" descr="A picture containing indoor, black, electronics, different&#10;&#10;Description automatically generated">
            <a:extLst>
              <a:ext uri="{FF2B5EF4-FFF2-40B4-BE49-F238E27FC236}">
                <a16:creationId xmlns:a16="http://schemas.microsoft.com/office/drawing/2014/main" id="{6F2F31C3-6D88-7E4E-8C6A-6BBE83F1D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4772" y="2764335"/>
            <a:ext cx="1558733" cy="192243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2EB879B-3D04-4E4C-8FB2-5F6B123C1896}"/>
              </a:ext>
            </a:extLst>
          </p:cNvPr>
          <p:cNvSpPr/>
          <p:nvPr/>
        </p:nvSpPr>
        <p:spPr>
          <a:xfrm>
            <a:off x="0" y="1491484"/>
            <a:ext cx="2066578" cy="27572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1" name="Picture 20" descr="A picture containing indoor, electronics, loudspeaker&#10;&#10;Description automatically generated">
            <a:extLst>
              <a:ext uri="{FF2B5EF4-FFF2-40B4-BE49-F238E27FC236}">
                <a16:creationId xmlns:a16="http://schemas.microsoft.com/office/drawing/2014/main" id="{AED7F3B5-064A-AF40-9C4E-96D22524C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0869" y="1722191"/>
            <a:ext cx="394783" cy="91787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445CBF-3EDB-499C-B1C2-EEE03D6457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290" t="9148"/>
          <a:stretch/>
        </p:blipFill>
        <p:spPr>
          <a:xfrm>
            <a:off x="209988" y="1859279"/>
            <a:ext cx="1777620" cy="201395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91BB1609-33F3-5A40-A11A-8EA02961F224}"/>
              </a:ext>
            </a:extLst>
          </p:cNvPr>
          <p:cNvSpPr txBox="1">
            <a:spLocks/>
          </p:cNvSpPr>
          <p:nvPr/>
        </p:nvSpPr>
        <p:spPr>
          <a:xfrm>
            <a:off x="7336319" y="5960511"/>
            <a:ext cx="1401282" cy="2847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 Regular"/>
              </a:rPr>
              <a:t>JUNE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2D905C-4FAA-4B1C-A53D-9F8A55321BD8}"/>
              </a:ext>
            </a:extLst>
          </p:cNvPr>
          <p:cNvSpPr txBox="1"/>
          <p:nvPr/>
        </p:nvSpPr>
        <p:spPr>
          <a:xfrm>
            <a:off x="5100687" y="547876"/>
            <a:ext cx="3820183" cy="940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BUILT-IN</a:t>
            </a:r>
            <a:br>
              <a:rPr lang="en-US" sz="3600" dirty="0">
                <a:latin typeface="+mj-lt"/>
                <a:ea typeface="+mj-ea"/>
                <a:cs typeface="+mj-cs"/>
              </a:rPr>
            </a:br>
            <a:r>
              <a:rPr lang="en-US" sz="3600" dirty="0">
                <a:latin typeface="+mj-lt"/>
                <a:ea typeface="+mj-ea"/>
                <a:cs typeface="+mj-cs"/>
              </a:rPr>
              <a:t>WIRELESS RECEIVER</a:t>
            </a:r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CC27D-9CBA-4AFC-81E5-C4EE42AD7AE9}"/>
              </a:ext>
            </a:extLst>
          </p:cNvPr>
          <p:cNvSpPr txBox="1"/>
          <p:nvPr/>
        </p:nvSpPr>
        <p:spPr>
          <a:xfrm>
            <a:off x="5062189" y="1616282"/>
            <a:ext cx="3926060" cy="16354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433 Mhz. wireless receiver with</a:t>
            </a:r>
            <a:br>
              <a:rPr lang="en-US" sz="1500" b="1" dirty="0"/>
            </a:br>
            <a:r>
              <a:rPr lang="en-US" sz="1500" b="1" dirty="0"/>
              <a:t>AES 128 encryption</a:t>
            </a:r>
            <a:endParaRPr lang="en-US" sz="1500" dirty="0"/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Reliable up to 100 feet range for</a:t>
            </a:r>
            <a:br>
              <a:rPr lang="en-US" sz="1500" b="1" dirty="0"/>
            </a:br>
            <a:r>
              <a:rPr lang="en-US" sz="1500" b="1" dirty="0"/>
              <a:t>parking applications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CV-TXM2 two button transmitter uses</a:t>
            </a:r>
            <a:br>
              <a:rPr lang="en-US" sz="1500" b="1" dirty="0"/>
            </a:br>
            <a:r>
              <a:rPr lang="en-US" sz="1500" b="1" dirty="0"/>
              <a:t>a readily available CR2032 coin battery</a:t>
            </a:r>
            <a:endParaRPr lang="en-US" sz="1500" dirty="0"/>
          </a:p>
        </p:txBody>
      </p:sp>
      <p:pic>
        <p:nvPicPr>
          <p:cNvPr id="16" name="Picture 15" descr="A picture containing yellow&#10;&#10;Description automatically generated">
            <a:extLst>
              <a:ext uri="{FF2B5EF4-FFF2-40B4-BE49-F238E27FC236}">
                <a16:creationId xmlns:a16="http://schemas.microsoft.com/office/drawing/2014/main" id="{EEF9DECA-FE2B-9E43-BCD4-2066867A6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40762" t="19313" r="10448" b="21519"/>
          <a:stretch/>
        </p:blipFill>
        <p:spPr>
          <a:xfrm>
            <a:off x="5270486" y="3486750"/>
            <a:ext cx="3335471" cy="2500162"/>
          </a:xfrm>
          <a:prstGeom prst="rect">
            <a:avLst/>
          </a:prstGeom>
        </p:spPr>
      </p:pic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4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C64D2E-8D8C-454D-81BC-567DFFF9A7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4401" y="547876"/>
            <a:ext cx="2349313" cy="2349313"/>
          </a:xfrm>
          <a:prstGeom prst="rect">
            <a:avLst/>
          </a:prstGeom>
        </p:spPr>
      </p:pic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B1716CA1-C37F-2E46-8D17-CCF5BEEE5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3759" y="3251689"/>
            <a:ext cx="1290596" cy="22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2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7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F6FBF924-80FB-4957-9930-25E3B770FE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9" t="1264" r="2729" b="5406"/>
          <a:stretch/>
        </p:blipFill>
        <p:spPr>
          <a:xfrm>
            <a:off x="3724977" y="1011966"/>
            <a:ext cx="1559292" cy="1038213"/>
          </a:xfrm>
          <a:prstGeom prst="rect">
            <a:avLst/>
          </a:prstGeom>
        </p:spPr>
      </p:pic>
      <p:pic>
        <p:nvPicPr>
          <p:cNvPr id="9" name="existing">
            <a:hlinkClick r:id="" action="ppaction://media"/>
            <a:extLst>
              <a:ext uri="{FF2B5EF4-FFF2-40B4-BE49-F238E27FC236}">
                <a16:creationId xmlns:a16="http://schemas.microsoft.com/office/drawing/2014/main" id="{29E02871-254A-434A-B9B4-B9C1166C84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07444" y="1026783"/>
            <a:ext cx="2589684" cy="4603883"/>
          </a:xfrm>
          <a:prstGeom prst="rect">
            <a:avLst/>
          </a:prstGeom>
        </p:spPr>
      </p:pic>
      <p:pic>
        <p:nvPicPr>
          <p:cNvPr id="10" name="initial_Trim">
            <a:hlinkClick r:id="" action="ppaction://media"/>
            <a:extLst>
              <a:ext uri="{FF2B5EF4-FFF2-40B4-BE49-F238E27FC236}">
                <a16:creationId xmlns:a16="http://schemas.microsoft.com/office/drawing/2014/main" id="{E5161908-E16F-438C-B4E0-0C2B5B9E0E5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1725" y="1040842"/>
            <a:ext cx="2589684" cy="4603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33CEB-6879-4977-BE16-6F5E06F544D0}"/>
              </a:ext>
            </a:extLst>
          </p:cNvPr>
          <p:cNvSpPr txBox="1"/>
          <p:nvPr/>
        </p:nvSpPr>
        <p:spPr>
          <a:xfrm>
            <a:off x="542963" y="560533"/>
            <a:ext cx="2207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254982"/>
                </a:solidFill>
              </a:rPr>
              <a:t>First time connecting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A419C1-9824-4C56-BEDA-8EFF24491606}"/>
              </a:ext>
            </a:extLst>
          </p:cNvPr>
          <p:cNvSpPr txBox="1"/>
          <p:nvPr/>
        </p:nvSpPr>
        <p:spPr>
          <a:xfrm>
            <a:off x="6059962" y="560533"/>
            <a:ext cx="289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254982"/>
                </a:solidFill>
              </a:rPr>
              <a:t>Configured &amp; data entered</a:t>
            </a:r>
          </a:p>
        </p:txBody>
      </p:sp>
      <p:pic>
        <p:nvPicPr>
          <p:cNvPr id="14" name="Picture 13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FCEC0EB3-E77B-4113-9B5C-D998D46376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8798" y="2248256"/>
            <a:ext cx="1893000" cy="336533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156C9F-B8B0-4625-9C9F-4C8045CEA3F2}"/>
              </a:ext>
            </a:extLst>
          </p:cNvPr>
          <p:cNvSpPr/>
          <p:nvPr/>
        </p:nvSpPr>
        <p:spPr>
          <a:xfrm>
            <a:off x="4901643" y="2416175"/>
            <a:ext cx="570155" cy="504627"/>
          </a:xfrm>
          <a:prstGeom prst="roundRect">
            <a:avLst/>
          </a:prstGeom>
          <a:noFill/>
          <a:ln w="15875">
            <a:solidFill>
              <a:srgbClr val="2549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FBA21A-BFFC-4DA3-AC4D-E30ED484ABCE}"/>
              </a:ext>
            </a:extLst>
          </p:cNvPr>
          <p:cNvSpPr txBox="1"/>
          <p:nvPr/>
        </p:nvSpPr>
        <p:spPr>
          <a:xfrm>
            <a:off x="964910" y="5674855"/>
            <a:ext cx="1330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b="1" dirty="0"/>
              <a:t>Tap image to play video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3607E7-A35D-4B39-938F-7874218FDE63}"/>
              </a:ext>
            </a:extLst>
          </p:cNvPr>
          <p:cNvSpPr txBox="1"/>
          <p:nvPr/>
        </p:nvSpPr>
        <p:spPr>
          <a:xfrm>
            <a:off x="6877233" y="5665230"/>
            <a:ext cx="1330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b="1" dirty="0"/>
              <a:t>Tap image to play video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2EA892-0DAA-8B48-BEC8-4CFC4705D6E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8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2D905C-4FAA-4B1C-A53D-9F8A55321BD8}"/>
              </a:ext>
            </a:extLst>
          </p:cNvPr>
          <p:cNvSpPr txBox="1"/>
          <p:nvPr/>
        </p:nvSpPr>
        <p:spPr>
          <a:xfrm>
            <a:off x="5083184" y="418790"/>
            <a:ext cx="3299320" cy="684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MAIN MENU</a:t>
            </a:r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CFDA08-D787-4FF8-B2C9-A8274EAE8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72" y="143953"/>
            <a:ext cx="3172964" cy="5640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ECC27D-9CBA-4AFC-81E5-C4EE42AD7AE9}"/>
              </a:ext>
            </a:extLst>
          </p:cNvPr>
          <p:cNvSpPr txBox="1"/>
          <p:nvPr/>
        </p:nvSpPr>
        <p:spPr>
          <a:xfrm>
            <a:off x="5044685" y="1181841"/>
            <a:ext cx="3926060" cy="47076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Relay Commands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Door control and alarm annunciation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User Management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Add User ID and information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Back Up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Save site file, export and import CSV files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Group Settings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Group users with common schedules</a:t>
            </a:r>
            <a:br>
              <a:rPr lang="en-US" sz="1500" dirty="0"/>
            </a:br>
            <a:r>
              <a:rPr lang="en-US" sz="1500" dirty="0"/>
              <a:t>  or permissions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History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Review and save activity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Schedule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8 schedules, 12 holidays, 12 Special days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Central Setting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Common site information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Session Management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Five administration levels, passwords.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4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95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2D905C-4FAA-4B1C-A53D-9F8A55321BD8}"/>
              </a:ext>
            </a:extLst>
          </p:cNvPr>
          <p:cNvSpPr txBox="1"/>
          <p:nvPr/>
        </p:nvSpPr>
        <p:spPr>
          <a:xfrm>
            <a:off x="4778478" y="298488"/>
            <a:ext cx="4352076" cy="722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APPLICATION DOCUMENT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>
                <a:latin typeface="+mj-lt"/>
                <a:ea typeface="+mj-ea"/>
                <a:cs typeface="+mj-cs"/>
              </a:rPr>
              <a:t>ACCESS VIA THE APP</a:t>
            </a:r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ACFF28-DAC1-B84D-ABA7-D45EEF70A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195" y="1226719"/>
            <a:ext cx="2676216" cy="47577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C76151B-C7B5-C746-8874-A9A532C4338C}"/>
              </a:ext>
            </a:extLst>
          </p:cNvPr>
          <p:cNvGrpSpPr/>
          <p:nvPr/>
        </p:nvGrpSpPr>
        <p:grpSpPr>
          <a:xfrm>
            <a:off x="40755" y="730588"/>
            <a:ext cx="2207758" cy="4798906"/>
            <a:chOff x="260732" y="1670028"/>
            <a:chExt cx="1992577" cy="4318612"/>
          </a:xfrm>
        </p:grpSpPr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C8E6D89-C26A-F146-A6B0-18628D03F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7975"/>
            <a:stretch/>
          </p:blipFill>
          <p:spPr>
            <a:xfrm>
              <a:off x="260732" y="1670028"/>
              <a:ext cx="1992577" cy="4318612"/>
            </a:xfrm>
            <a:prstGeom prst="rect">
              <a:avLst/>
            </a:prstGeom>
          </p:spPr>
        </p:pic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709CC52E-AD89-CB49-8603-5F7588E7EC90}"/>
                </a:ext>
              </a:extLst>
            </p:cNvPr>
            <p:cNvSpPr/>
            <p:nvPr/>
          </p:nvSpPr>
          <p:spPr>
            <a:xfrm>
              <a:off x="260732" y="4705223"/>
              <a:ext cx="1992577" cy="128341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1B2BE293-776A-974E-BA30-9CB49749D7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58" r="8501" b="30818"/>
          <a:stretch/>
        </p:blipFill>
        <p:spPr>
          <a:xfrm>
            <a:off x="2343456" y="1804594"/>
            <a:ext cx="1882513" cy="2650893"/>
          </a:xfrm>
          <a:prstGeom prst="rect">
            <a:avLst/>
          </a:prstGeom>
        </p:spPr>
      </p:pic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4A1FCC9D-1C89-A34B-A904-811DA13A2662}"/>
              </a:ext>
            </a:extLst>
          </p:cNvPr>
          <p:cNvSpPr/>
          <p:nvPr/>
        </p:nvSpPr>
        <p:spPr>
          <a:xfrm>
            <a:off x="2556387" y="2605548"/>
            <a:ext cx="1563330" cy="3643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7EEBBD-14C9-114A-AE42-D0ECF6E4BD4D}"/>
              </a:ext>
            </a:extLst>
          </p:cNvPr>
          <p:cNvSpPr/>
          <p:nvPr/>
        </p:nvSpPr>
        <p:spPr>
          <a:xfrm>
            <a:off x="144576" y="405665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B587FF-25B9-DD47-9D7E-48FCEDEAF996}"/>
              </a:ext>
            </a:extLst>
          </p:cNvPr>
          <p:cNvSpPr/>
          <p:nvPr/>
        </p:nvSpPr>
        <p:spPr>
          <a:xfrm>
            <a:off x="2875147" y="259285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4D03D0-7FF8-C649-86CD-8D0FC153A380}"/>
              </a:ext>
            </a:extLst>
          </p:cNvPr>
          <p:cNvSpPr/>
          <p:nvPr/>
        </p:nvSpPr>
        <p:spPr>
          <a:xfrm>
            <a:off x="5329390" y="2632404"/>
            <a:ext cx="301686" cy="335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96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328B4F3F-BE40-469A-B660-864F8281A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40" y="255639"/>
            <a:ext cx="8724118" cy="5734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FA0387-7194-5C46-A89E-BF8DDFCFDD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2D59FD-D9F1-5548-9907-5CCB65D0BA37}"/>
              </a:ext>
            </a:extLst>
          </p:cNvPr>
          <p:cNvSpPr txBox="1"/>
          <p:nvPr/>
        </p:nvSpPr>
        <p:spPr>
          <a:xfrm>
            <a:off x="92103" y="1026013"/>
            <a:ext cx="22873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2549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WIRING DIAGRAM</a:t>
            </a:r>
            <a:endParaRPr kumimoji="0" lang="en-CA" sz="2500" b="0" i="0" u="none" strike="noStrike" kern="1200" cap="none" spc="0" normalizeH="0" baseline="0" noProof="0" dirty="0">
              <a:ln>
                <a:noFill/>
              </a:ln>
              <a:solidFill>
                <a:srgbClr val="25498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83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2D905C-4FAA-4B1C-A53D-9F8A55321BD8}"/>
              </a:ext>
            </a:extLst>
          </p:cNvPr>
          <p:cNvSpPr txBox="1"/>
          <p:nvPr/>
        </p:nvSpPr>
        <p:spPr>
          <a:xfrm>
            <a:off x="5083183" y="1726478"/>
            <a:ext cx="3926059" cy="684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USER MANAGEMENT</a:t>
            </a:r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CC27D-9CBA-4AFC-81E5-C4EE42AD7AE9}"/>
              </a:ext>
            </a:extLst>
          </p:cNvPr>
          <p:cNvSpPr txBox="1"/>
          <p:nvPr/>
        </p:nvSpPr>
        <p:spPr>
          <a:xfrm>
            <a:off x="5044685" y="2489529"/>
            <a:ext cx="3926060" cy="18592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Simply enter the user information</a:t>
            </a:r>
            <a:br>
              <a:rPr lang="en-US" sz="1500" b="1" dirty="0"/>
            </a:br>
            <a:r>
              <a:rPr lang="en-US" sz="1500" b="1" dirty="0"/>
              <a:t>for the specific credential ID number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ID Read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Automatically enrolls ID number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Batch add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Sequentially add a batch of credential</a:t>
            </a:r>
            <a:br>
              <a:rPr lang="en-US" sz="1500" dirty="0"/>
            </a:br>
            <a:r>
              <a:rPr lang="en-US" sz="1500" dirty="0"/>
              <a:t>  ID numbers</a:t>
            </a:r>
            <a:endParaRPr lang="en-US" sz="1400" dirty="0"/>
          </a:p>
        </p:txBody>
      </p:sp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B36B31-6522-E84B-B8EF-94843850D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99" y="600189"/>
            <a:ext cx="2903966" cy="5165187"/>
          </a:xfrm>
          <a:prstGeom prst="rect">
            <a:avLst/>
          </a:prstGeom>
        </p:spPr>
      </p:pic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4A1FCC9D-1C89-A34B-A904-811DA13A2662}"/>
              </a:ext>
            </a:extLst>
          </p:cNvPr>
          <p:cNvSpPr/>
          <p:nvPr/>
        </p:nvSpPr>
        <p:spPr>
          <a:xfrm>
            <a:off x="886328" y="4711794"/>
            <a:ext cx="2670999" cy="3686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E7BC4F6C-0430-4C43-A8F8-6142C8AFE32F}"/>
              </a:ext>
            </a:extLst>
          </p:cNvPr>
          <p:cNvSpPr/>
          <p:nvPr/>
        </p:nvSpPr>
        <p:spPr>
          <a:xfrm>
            <a:off x="773299" y="4190149"/>
            <a:ext cx="2903966" cy="3686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6358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E24A6F-AE8F-4873-9105-229F525C3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90" y="1567284"/>
            <a:ext cx="2223607" cy="3955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FE395F-2C94-4306-A7AE-FC38330E1E09}"/>
              </a:ext>
            </a:extLst>
          </p:cNvPr>
          <p:cNvSpPr txBox="1"/>
          <p:nvPr/>
        </p:nvSpPr>
        <p:spPr>
          <a:xfrm>
            <a:off x="5783259" y="2282927"/>
            <a:ext cx="2906565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Conditional Input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Door Forced Open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Door Ajar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Lock and Unlock Schedule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First Person In Delay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Alarm Shut off Period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3143D1-1A0F-4B45-AF56-7A62C84DB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1" y="1567283"/>
            <a:ext cx="2223607" cy="3955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49088B-802E-8A47-B1B1-86A43B3770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A86845-9CEB-9841-B67C-8EF18F1ACB49}"/>
              </a:ext>
            </a:extLst>
          </p:cNvPr>
          <p:cNvSpPr txBox="1"/>
          <p:nvPr/>
        </p:nvSpPr>
        <p:spPr>
          <a:xfrm>
            <a:off x="1597467" y="632723"/>
            <a:ext cx="59490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2549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INPUT / OUTPUT CONFIGURATIONS</a:t>
            </a:r>
            <a:endParaRPr kumimoji="0" lang="en-CA" sz="2500" b="0" i="0" u="none" strike="noStrike" kern="1200" cap="none" spc="0" normalizeH="0" baseline="0" noProof="0" dirty="0">
              <a:ln>
                <a:noFill/>
              </a:ln>
              <a:solidFill>
                <a:srgbClr val="25498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39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0E0DAC-84D5-4E32-8992-0808453186BB}"/>
              </a:ext>
            </a:extLst>
          </p:cNvPr>
          <p:cNvSpPr txBox="1"/>
          <p:nvPr/>
        </p:nvSpPr>
        <p:spPr>
          <a:xfrm flipH="1">
            <a:off x="549494" y="1533993"/>
            <a:ext cx="8368363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Simple and Easy Access Control – No networking required.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Built-in receiver to accommodate encrypted transmitters.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Backup, import and export capabilities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History reports can be archived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Compatible to most card readers – Wiegand format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Cabinet kits available including battery back up power supply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Library of point-to-point application wiring diagrams.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AAFBA8-D965-C542-83A3-1092D29142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00E33C-8518-8244-B958-FBD773F78F15}"/>
              </a:ext>
            </a:extLst>
          </p:cNvPr>
          <p:cNvSpPr txBox="1"/>
          <p:nvPr/>
        </p:nvSpPr>
        <p:spPr>
          <a:xfrm>
            <a:off x="13447" y="632723"/>
            <a:ext cx="911710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rgbClr val="2549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EXTENSIVE ACCESS CONTROL CAPABILITIES</a:t>
            </a:r>
            <a:endParaRPr kumimoji="0" lang="en-CA" sz="2500" b="0" i="0" u="none" strike="noStrike" kern="1200" cap="none" spc="0" normalizeH="0" baseline="0" noProof="0" dirty="0">
              <a:ln>
                <a:noFill/>
              </a:ln>
              <a:solidFill>
                <a:srgbClr val="25498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44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2D905C-4FAA-4B1C-A53D-9F8A55321BD8}"/>
              </a:ext>
            </a:extLst>
          </p:cNvPr>
          <p:cNvSpPr txBox="1"/>
          <p:nvPr/>
        </p:nvSpPr>
        <p:spPr>
          <a:xfrm>
            <a:off x="5003251" y="1292988"/>
            <a:ext cx="4023433" cy="3779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The Industry’s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Most Extensive Range of </a:t>
            </a:r>
            <a:r>
              <a:rPr lang="en-US" sz="3600" b="1" dirty="0">
                <a:latin typeface="+mj-lt"/>
                <a:ea typeface="+mj-ea"/>
                <a:cs typeface="+mj-cs"/>
              </a:rPr>
              <a:t>Contactless &amp; Frictionless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Door Access Control</a:t>
            </a:r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pic>
        <p:nvPicPr>
          <p:cNvPr id="15" name="Picture 14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7C3C6534-9A14-134F-95CE-6E9A22713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409" y="371075"/>
            <a:ext cx="2144040" cy="22507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383F76-6EA0-EB47-9EDC-E0D71BB585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20" r="17829" b="22447"/>
          <a:stretch/>
        </p:blipFill>
        <p:spPr>
          <a:xfrm>
            <a:off x="357772" y="2265902"/>
            <a:ext cx="842311" cy="20689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FB3B49-B741-884E-AF78-D689A266BD48}"/>
              </a:ext>
            </a:extLst>
          </p:cNvPr>
          <p:cNvSpPr/>
          <p:nvPr/>
        </p:nvSpPr>
        <p:spPr>
          <a:xfrm>
            <a:off x="466904" y="765175"/>
            <a:ext cx="1388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254982"/>
                </a:solidFill>
              </a:rPr>
              <a:t>ValueWave</a:t>
            </a:r>
            <a:r>
              <a:rPr lang="en-CA" dirty="0">
                <a:solidFill>
                  <a:srgbClr val="254982"/>
                </a:solidFill>
              </a:rPr>
              <a:t>™</a:t>
            </a:r>
            <a:br>
              <a:rPr lang="en-US" dirty="0">
                <a:solidFill>
                  <a:srgbClr val="254982"/>
                </a:solidFill>
              </a:rPr>
            </a:br>
            <a:r>
              <a:rPr lang="en-US" dirty="0">
                <a:solidFill>
                  <a:srgbClr val="254982"/>
                </a:solidFill>
              </a:rPr>
              <a:t>Touchless</a:t>
            </a:r>
            <a:br>
              <a:rPr lang="en-US" dirty="0">
                <a:solidFill>
                  <a:srgbClr val="254982"/>
                </a:solidFill>
              </a:rPr>
            </a:br>
            <a:r>
              <a:rPr lang="en-US" dirty="0">
                <a:solidFill>
                  <a:srgbClr val="254982"/>
                </a:solidFill>
              </a:rPr>
              <a:t>Switches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7C3385-45E7-5045-A463-0D06F7A78EF9}"/>
              </a:ext>
            </a:extLst>
          </p:cNvPr>
          <p:cNvSpPr/>
          <p:nvPr/>
        </p:nvSpPr>
        <p:spPr>
          <a:xfrm>
            <a:off x="1128761" y="3016292"/>
            <a:ext cx="13348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254982"/>
                </a:solidFill>
              </a:rPr>
              <a:t>Bluetooth</a:t>
            </a:r>
            <a:br>
              <a:rPr lang="en-US" dirty="0">
                <a:solidFill>
                  <a:srgbClr val="254982"/>
                </a:solidFill>
              </a:rPr>
            </a:br>
            <a:r>
              <a:rPr lang="en-US" dirty="0">
                <a:solidFill>
                  <a:srgbClr val="254982"/>
                </a:solidFill>
              </a:rPr>
              <a:t>Card Reader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B548C9-1820-924F-9AFB-7FF59A5AE6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910559" y="2874776"/>
            <a:ext cx="1124716" cy="112471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5EA0F3E-D35C-5E44-94F4-2EEC7B1CDBB3}"/>
              </a:ext>
            </a:extLst>
          </p:cNvPr>
          <p:cNvSpPr/>
          <p:nvPr/>
        </p:nvSpPr>
        <p:spPr>
          <a:xfrm>
            <a:off x="2855516" y="3905438"/>
            <a:ext cx="1267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254982"/>
                </a:solidFill>
              </a:rPr>
              <a:t>Long Range</a:t>
            </a:r>
            <a:br>
              <a:rPr lang="en-US" dirty="0">
                <a:solidFill>
                  <a:srgbClr val="254982"/>
                </a:solidFill>
              </a:rPr>
            </a:br>
            <a:r>
              <a:rPr lang="en-US" dirty="0">
                <a:solidFill>
                  <a:srgbClr val="254982"/>
                </a:solidFill>
              </a:rPr>
              <a:t>Transmitter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D38C6A-5FD9-FD49-B811-5BB0506081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6904"/>
          <a:stretch/>
        </p:blipFill>
        <p:spPr>
          <a:xfrm>
            <a:off x="1704054" y="4890329"/>
            <a:ext cx="2303340" cy="1173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A0509CA-BDC4-DE45-A0F2-0C8862D75331}"/>
              </a:ext>
            </a:extLst>
          </p:cNvPr>
          <p:cNvSpPr/>
          <p:nvPr/>
        </p:nvSpPr>
        <p:spPr>
          <a:xfrm>
            <a:off x="215963" y="5158995"/>
            <a:ext cx="1728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54982"/>
                </a:solidFill>
              </a:rPr>
              <a:t>‘Request to Exit’</a:t>
            </a:r>
          </a:p>
          <a:p>
            <a:pPr algn="ctr"/>
            <a:r>
              <a:rPr lang="en-US" dirty="0">
                <a:solidFill>
                  <a:srgbClr val="254982"/>
                </a:solidFill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1196457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-blue and tex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" y="0"/>
            <a:ext cx="9117106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 noGrp="1"/>
          </p:cNvSpPr>
          <p:nvPr>
            <p:ph type="ctrTitle"/>
          </p:nvPr>
        </p:nvSpPr>
        <p:spPr>
          <a:xfrm>
            <a:off x="685800" y="40163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Open Sans Regular"/>
              </a:rPr>
              <a:t>Questions </a:t>
            </a:r>
            <a:r>
              <a:rPr lang="en-US" sz="3200" dirty="0">
                <a:solidFill>
                  <a:schemeClr val="bg1"/>
                </a:solidFill>
                <a:latin typeface="Open Sans Regular"/>
              </a:rPr>
              <a:t>&amp;</a:t>
            </a:r>
            <a:r>
              <a:rPr lang="en-US" sz="4000" b="1" dirty="0">
                <a:solidFill>
                  <a:schemeClr val="bg1"/>
                </a:solidFill>
                <a:latin typeface="Open Sans Regular"/>
              </a:rPr>
              <a:t> Answers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 Regular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D95D07BC-262E-FB49-8690-EC9698D86F8F}"/>
              </a:ext>
            </a:extLst>
          </p:cNvPr>
          <p:cNvSpPr txBox="1"/>
          <p:nvPr/>
        </p:nvSpPr>
        <p:spPr>
          <a:xfrm>
            <a:off x="5238336" y="353962"/>
            <a:ext cx="3685540" cy="2676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CONTACTLESS/</a:t>
            </a:r>
            <a:br>
              <a:rPr lang="en-US" sz="3600" dirty="0">
                <a:latin typeface="+mj-lt"/>
                <a:ea typeface="+mj-ea"/>
                <a:cs typeface="+mj-cs"/>
              </a:rPr>
            </a:br>
            <a:r>
              <a:rPr lang="en-US" sz="3600" dirty="0">
                <a:latin typeface="+mj-lt"/>
                <a:ea typeface="+mj-ea"/>
                <a:cs typeface="+mj-cs"/>
              </a:rPr>
              <a:t>FRICTIONLESS ACCESS CONTROL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3200" b="1" dirty="0">
                <a:latin typeface="+mj-lt"/>
                <a:ea typeface="+mj-ea"/>
                <a:cs typeface="+mj-cs"/>
              </a:rPr>
            </a:br>
            <a:r>
              <a:rPr lang="en-US" sz="3200" b="1" dirty="0">
                <a:latin typeface="+mj-lt"/>
                <a:ea typeface="+mj-ea"/>
                <a:cs typeface="+mj-cs"/>
              </a:rPr>
              <a:t>THE NEW NORMAL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EED1018B-9FFC-4D42-B794-EE4FB42A33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93" r="33371"/>
          <a:stretch/>
        </p:blipFill>
        <p:spPr>
          <a:xfrm>
            <a:off x="590820" y="3429634"/>
            <a:ext cx="3190128" cy="217281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AFD5D37-6EA6-4643-ACA5-08E39C210E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94" t="-2321" r="66776" b="2321"/>
          <a:stretch/>
        </p:blipFill>
        <p:spPr>
          <a:xfrm>
            <a:off x="357772" y="857489"/>
            <a:ext cx="3423176" cy="2172817"/>
          </a:xfrm>
          <a:prstGeom prst="rect">
            <a:avLst/>
          </a:prstGeom>
        </p:spPr>
      </p:pic>
      <p:pic>
        <p:nvPicPr>
          <p:cNvPr id="86" name="Picture 85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E88ABCCE-8D91-584C-BC33-33D0323B5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336" y="3291348"/>
            <a:ext cx="3273898" cy="2617765"/>
          </a:xfrm>
          <a:prstGeom prst="rect">
            <a:avLst/>
          </a:prstGeom>
        </p:spPr>
      </p:pic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6F9AB48-A53F-864E-9B17-E8BA8EE494EE}"/>
              </a:ext>
            </a:extLst>
          </p:cNvPr>
          <p:cNvCxnSpPr>
            <a:cxnSpLocks/>
          </p:cNvCxnSpPr>
          <p:nvPr/>
        </p:nvCxnSpPr>
        <p:spPr>
          <a:xfrm>
            <a:off x="5100688" y="2191953"/>
            <a:ext cx="36667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266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5622F0E-6FE9-AB46-B8F5-0F43DAB42A68}"/>
              </a:ext>
            </a:extLst>
          </p:cNvPr>
          <p:cNvSpPr txBox="1"/>
          <p:nvPr/>
        </p:nvSpPr>
        <p:spPr>
          <a:xfrm>
            <a:off x="5044684" y="2834246"/>
            <a:ext cx="3822927" cy="19540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500" b="1" dirty="0"/>
              <a:t>Extremely easy and simple</a:t>
            </a:r>
            <a:br>
              <a:rPr lang="en-CA" sz="1500" b="1" dirty="0"/>
            </a:br>
            <a:r>
              <a:rPr lang="en-CA" sz="1500" b="1" dirty="0"/>
              <a:t>stand alone access control</a:t>
            </a:r>
            <a:endParaRPr lang="en-US" sz="1500" b="1" dirty="0"/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No PC or monthly IP services required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No extra receiver required for</a:t>
            </a:r>
            <a:br>
              <a:rPr lang="en-US" sz="1500" b="1" dirty="0"/>
            </a:br>
            <a:r>
              <a:rPr lang="en-US" sz="1500" b="1" dirty="0"/>
              <a:t>long range transmitter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Compatible to all Wiegand readers</a:t>
            </a:r>
            <a:endParaRPr lang="en-US" sz="1500" dirty="0"/>
          </a:p>
        </p:txBody>
      </p:sp>
      <p:pic>
        <p:nvPicPr>
          <p:cNvPr id="81" name="Picture 8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1AB2B1F-F51A-2B4D-916C-9BFD1BD09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89" y="1030781"/>
            <a:ext cx="4049804" cy="4163349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D95D07BC-262E-FB49-8690-EC9698D86F8F}"/>
              </a:ext>
            </a:extLst>
          </p:cNvPr>
          <p:cNvSpPr txBox="1"/>
          <p:nvPr/>
        </p:nvSpPr>
        <p:spPr>
          <a:xfrm>
            <a:off x="5100688" y="1462276"/>
            <a:ext cx="2873273" cy="1332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BYOD ACCESS CONTROL</a:t>
            </a:r>
          </a:p>
        </p:txBody>
      </p:sp>
    </p:spTree>
    <p:extLst>
      <p:ext uri="{BB962C8B-B14F-4D97-AF65-F5344CB8AC3E}">
        <p14:creationId xmlns:p14="http://schemas.microsoft.com/office/powerpoint/2010/main" val="3522970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5622F0E-6FE9-AB46-B8F5-0F43DAB42A68}"/>
              </a:ext>
            </a:extLst>
          </p:cNvPr>
          <p:cNvSpPr txBox="1"/>
          <p:nvPr/>
        </p:nvSpPr>
        <p:spPr>
          <a:xfrm>
            <a:off x="5044684" y="1693701"/>
            <a:ext cx="4036229" cy="29275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500" b="1" dirty="0"/>
              <a:t>Model: CV-603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Controller Only</a:t>
            </a:r>
            <a:endParaRPr lang="en-US" sz="1500" b="1" dirty="0"/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Model: CV-603PS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Controller cabinet with power supply</a:t>
            </a:r>
            <a:br>
              <a:rPr lang="en-US" sz="1500" dirty="0"/>
            </a:br>
            <a:r>
              <a:rPr lang="en-US" sz="1500" dirty="0"/>
              <a:t>  and plug in transformer</a:t>
            </a:r>
          </a:p>
          <a:p>
            <a:pPr marL="28575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Model: CV-603PS-K1</a:t>
            </a:r>
            <a:br>
              <a:rPr lang="en-US" sz="1500" b="1" dirty="0"/>
            </a:br>
            <a:r>
              <a:rPr lang="en-US" sz="1500" b="1" dirty="0"/>
              <a:t>Kit Includes: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 err="1"/>
              <a:t>MProx</a:t>
            </a:r>
            <a:r>
              <a:rPr lang="en-US" sz="1500" dirty="0"/>
              <a:t>-BLE controller</a:t>
            </a:r>
            <a:br>
              <a:rPr lang="en-US" sz="1500" dirty="0"/>
            </a:br>
            <a:r>
              <a:rPr lang="en-US" sz="1500" dirty="0"/>
              <a:t>- Lockable metal cabinet</a:t>
            </a:r>
            <a:br>
              <a:rPr lang="en-US" sz="1500" dirty="0"/>
            </a:br>
            <a:r>
              <a:rPr lang="en-US" sz="1500" dirty="0"/>
              <a:t>- 12 VDC battery back up power supply</a:t>
            </a:r>
            <a:br>
              <a:rPr lang="en-US" sz="1500" dirty="0"/>
            </a:br>
            <a:r>
              <a:rPr lang="en-US" sz="1500" dirty="0"/>
              <a:t>- 16 VAC plug in transformer</a:t>
            </a:r>
            <a:br>
              <a:rPr lang="en-US" sz="1500" dirty="0"/>
            </a:br>
            <a:r>
              <a:rPr lang="en-US" sz="1500" dirty="0"/>
              <a:t>- CV-7400 proximity card reader and key tag</a:t>
            </a:r>
          </a:p>
        </p:txBody>
      </p:sp>
      <p:pic>
        <p:nvPicPr>
          <p:cNvPr id="73" name="Picture 72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CE5F0979-AA1C-614D-A967-754F3F8DEB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54" r="14547"/>
          <a:stretch/>
        </p:blipFill>
        <p:spPr>
          <a:xfrm>
            <a:off x="465858" y="401408"/>
            <a:ext cx="3486708" cy="494707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CE39823-5166-0E47-B5DE-B28A3E233AE6}"/>
              </a:ext>
            </a:extLst>
          </p:cNvPr>
          <p:cNvSpPr txBox="1"/>
          <p:nvPr/>
        </p:nvSpPr>
        <p:spPr>
          <a:xfrm>
            <a:off x="1122055" y="371910"/>
            <a:ext cx="2174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54982"/>
                </a:solidFill>
              </a:rPr>
              <a:t>8-1/16” x 11-5/15” x 3-1/8”</a:t>
            </a:r>
            <a:endParaRPr lang="en-CA" sz="1200" dirty="0">
              <a:solidFill>
                <a:srgbClr val="254982"/>
              </a:solidFill>
            </a:endParaRPr>
          </a:p>
        </p:txBody>
      </p:sp>
      <p:pic>
        <p:nvPicPr>
          <p:cNvPr id="75" name="Picture 74" descr="A close-up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227E65C6-98B5-0E4E-B3F8-075FEED18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946" y="3322971"/>
            <a:ext cx="1307001" cy="152483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9C09FDC-67A9-D248-83A1-62B44E0741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716879" y="5428525"/>
            <a:ext cx="492332" cy="57849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CEA18D9C-7B40-E047-8785-63D9D52C778C}"/>
              </a:ext>
            </a:extLst>
          </p:cNvPr>
          <p:cNvSpPr txBox="1"/>
          <p:nvPr/>
        </p:nvSpPr>
        <p:spPr>
          <a:xfrm>
            <a:off x="2191627" y="5600428"/>
            <a:ext cx="670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54982"/>
                </a:solidFill>
              </a:rPr>
              <a:t>Key tag</a:t>
            </a:r>
            <a:endParaRPr lang="en-CA" sz="1200" dirty="0">
              <a:solidFill>
                <a:srgbClr val="2549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27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E9C4FB-AC78-401B-A4BB-762FB33D5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23" y="1528250"/>
            <a:ext cx="7943209" cy="1988365"/>
          </a:xfrm>
          <a:prstGeom prst="rect">
            <a:avLst/>
          </a:prstGeom>
        </p:spPr>
      </p:pic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4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3145" y="4812904"/>
            <a:ext cx="2021994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2549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UNIQUE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2549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FEATURES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25498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A2965833-19C5-4EAB-926F-F3BFC8BEDA64}"/>
              </a:ext>
            </a:extLst>
          </p:cNvPr>
          <p:cNvSpPr/>
          <p:nvPr/>
        </p:nvSpPr>
        <p:spPr>
          <a:xfrm>
            <a:off x="836585" y="2206179"/>
            <a:ext cx="932155" cy="798991"/>
          </a:xfrm>
          <a:prstGeom prst="mathMultiply">
            <a:avLst>
              <a:gd name="adj1" fmla="val 907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5F6BE405-7641-49B5-9488-F4BCB6045C8A}"/>
              </a:ext>
            </a:extLst>
          </p:cNvPr>
          <p:cNvSpPr/>
          <p:nvPr/>
        </p:nvSpPr>
        <p:spPr>
          <a:xfrm>
            <a:off x="2186389" y="2205819"/>
            <a:ext cx="932155" cy="798991"/>
          </a:xfrm>
          <a:prstGeom prst="mathMultiply">
            <a:avLst>
              <a:gd name="adj1" fmla="val 907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058E7BE9-E946-437C-9DB7-A8EF1AF5772C}"/>
              </a:ext>
            </a:extLst>
          </p:cNvPr>
          <p:cNvSpPr/>
          <p:nvPr/>
        </p:nvSpPr>
        <p:spPr>
          <a:xfrm>
            <a:off x="5269869" y="2243434"/>
            <a:ext cx="617210" cy="511253"/>
          </a:xfrm>
          <a:prstGeom prst="mathMultiply">
            <a:avLst>
              <a:gd name="adj1" fmla="val 907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B9CA19-4E0B-4A38-BEA7-83DD453D40F4}"/>
              </a:ext>
            </a:extLst>
          </p:cNvPr>
          <p:cNvSpPr txBox="1"/>
          <p:nvPr/>
        </p:nvSpPr>
        <p:spPr>
          <a:xfrm>
            <a:off x="2586235" y="4569276"/>
            <a:ext cx="3579250" cy="1295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dedicated PC required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prstClr val="black"/>
                </a:solidFill>
              </a:rPr>
              <a:t>No monthly subscription services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prstClr val="black"/>
                </a:solidFill>
              </a:rPr>
              <a:t>No proprietary card readers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713F96-6EA1-4EE2-B6FF-725A6919DD22}"/>
              </a:ext>
            </a:extLst>
          </p:cNvPr>
          <p:cNvSpPr txBox="1"/>
          <p:nvPr/>
        </p:nvSpPr>
        <p:spPr>
          <a:xfrm>
            <a:off x="3994307" y="3555759"/>
            <a:ext cx="12963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Controller Cabinet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F59A60-0448-4866-B394-9DE7EF43CFA7}"/>
              </a:ext>
            </a:extLst>
          </p:cNvPr>
          <p:cNvSpPr txBox="1"/>
          <p:nvPr/>
        </p:nvSpPr>
        <p:spPr>
          <a:xfrm>
            <a:off x="5990672" y="3554692"/>
            <a:ext cx="9110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 Reader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FB62DD-4FB7-4499-8421-FACE7A4C58D5}"/>
              </a:ext>
            </a:extLst>
          </p:cNvPr>
          <p:cNvSpPr txBox="1"/>
          <p:nvPr/>
        </p:nvSpPr>
        <p:spPr>
          <a:xfrm>
            <a:off x="7179105" y="3564317"/>
            <a:ext cx="9110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Credentials</a:t>
            </a:r>
          </a:p>
        </p:txBody>
      </p:sp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CB1CF52-8E79-46FB-B7CA-FE5B642CC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970" y="959209"/>
            <a:ext cx="414484" cy="702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09B574-98AF-4C27-9E29-1AB0C1F34A11}"/>
              </a:ext>
            </a:extLst>
          </p:cNvPr>
          <p:cNvSpPr txBox="1"/>
          <p:nvPr/>
        </p:nvSpPr>
        <p:spPr>
          <a:xfrm>
            <a:off x="603429" y="1110361"/>
            <a:ext cx="8857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Alarm Annunciator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CF913570-A11F-402C-B26A-672967DB0FB3}"/>
              </a:ext>
            </a:extLst>
          </p:cNvPr>
          <p:cNvCxnSpPr/>
          <p:nvPr/>
        </p:nvCxnSpPr>
        <p:spPr>
          <a:xfrm rot="10800000">
            <a:off x="1894079" y="1310429"/>
            <a:ext cx="2081992" cy="90413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E51B94F-3AD1-A94D-A4E1-BDC3E5ACA2BE}"/>
              </a:ext>
            </a:extLst>
          </p:cNvPr>
          <p:cNvSpPr txBox="1"/>
          <p:nvPr/>
        </p:nvSpPr>
        <p:spPr>
          <a:xfrm>
            <a:off x="6318172" y="4967142"/>
            <a:ext cx="2161938" cy="464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prstClr val="black"/>
                </a:solidFill>
              </a:rPr>
              <a:t>Alarm notification</a:t>
            </a:r>
          </a:p>
        </p:txBody>
      </p:sp>
      <p:pic>
        <p:nvPicPr>
          <p:cNvPr id="8" name="Picture 7" descr="A close-up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F9F341C2-A706-A641-9669-1178BE0D8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664" y="383621"/>
            <a:ext cx="991691" cy="1988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E776B7-C908-E94B-9BA1-CA538BF0A6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9B5CCD-02CA-7A46-927A-C66CDDF1861C}"/>
              </a:ext>
            </a:extLst>
          </p:cNvPr>
          <p:cNvCxnSpPr/>
          <p:nvPr/>
        </p:nvCxnSpPr>
        <p:spPr>
          <a:xfrm>
            <a:off x="642730" y="4266558"/>
            <a:ext cx="78585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B6C6FE-BB82-42E7-948D-ED712CCE6BC3}"/>
              </a:ext>
            </a:extLst>
          </p:cNvPr>
          <p:cNvSpPr txBox="1"/>
          <p:nvPr/>
        </p:nvSpPr>
        <p:spPr>
          <a:xfrm>
            <a:off x="6318172" y="4597267"/>
            <a:ext cx="2407186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BYOD configurator</a:t>
            </a:r>
          </a:p>
        </p:txBody>
      </p:sp>
    </p:spTree>
    <p:extLst>
      <p:ext uri="{BB962C8B-B14F-4D97-AF65-F5344CB8AC3E}">
        <p14:creationId xmlns:p14="http://schemas.microsoft.com/office/powerpoint/2010/main" val="209785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5622F0E-6FE9-AB46-B8F5-0F43DAB42A68}"/>
              </a:ext>
            </a:extLst>
          </p:cNvPr>
          <p:cNvSpPr txBox="1"/>
          <p:nvPr/>
        </p:nvSpPr>
        <p:spPr>
          <a:xfrm>
            <a:off x="5044684" y="2401043"/>
            <a:ext cx="4036229" cy="28395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500" b="1" dirty="0"/>
              <a:t>Two Card Reader Ports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26, 30, 34 and 37 Wiegand formats</a:t>
            </a:r>
            <a:endParaRPr lang="en-US" sz="1500" b="1" dirty="0"/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DC Power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12 VDC, &lt; 100mA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Relay 1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Form C, Door hardware control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Relay 2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Form C, Door hardware &amp; alarm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Antenna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433Mhz. for two button transmitter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BCDA8DE-046E-E849-86ED-02BCCB6EFC07}"/>
              </a:ext>
            </a:extLst>
          </p:cNvPr>
          <p:cNvSpPr txBox="1"/>
          <p:nvPr/>
        </p:nvSpPr>
        <p:spPr>
          <a:xfrm>
            <a:off x="5100688" y="892005"/>
            <a:ext cx="2774952" cy="1332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CONTROLLER HARDWARE CONNECTIONS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1F13217-8D28-9148-871D-4991F9DB22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6981" y="1146155"/>
            <a:ext cx="4159045" cy="3644246"/>
          </a:xfrm>
          <a:prstGeom prst="rect">
            <a:avLst/>
          </a:prstGeom>
        </p:spPr>
      </p:pic>
      <p:sp>
        <p:nvSpPr>
          <p:cNvPr id="61" name="Arrow: Down 5">
            <a:extLst>
              <a:ext uri="{FF2B5EF4-FFF2-40B4-BE49-F238E27FC236}">
                <a16:creationId xmlns:a16="http://schemas.microsoft.com/office/drawing/2014/main" id="{062A19CF-9030-F14A-9083-40B4059E5BCD}"/>
              </a:ext>
            </a:extLst>
          </p:cNvPr>
          <p:cNvSpPr/>
          <p:nvPr/>
        </p:nvSpPr>
        <p:spPr>
          <a:xfrm>
            <a:off x="1522798" y="1207854"/>
            <a:ext cx="454829" cy="3944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Arrow: Down 7">
            <a:extLst>
              <a:ext uri="{FF2B5EF4-FFF2-40B4-BE49-F238E27FC236}">
                <a16:creationId xmlns:a16="http://schemas.microsoft.com/office/drawing/2014/main" id="{C8D8DC7E-B1A1-8140-B658-ADAD11E945C8}"/>
              </a:ext>
            </a:extLst>
          </p:cNvPr>
          <p:cNvSpPr/>
          <p:nvPr/>
        </p:nvSpPr>
        <p:spPr>
          <a:xfrm rot="10800000">
            <a:off x="1850029" y="4522992"/>
            <a:ext cx="454829" cy="3944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Arrow: Down 9">
            <a:extLst>
              <a:ext uri="{FF2B5EF4-FFF2-40B4-BE49-F238E27FC236}">
                <a16:creationId xmlns:a16="http://schemas.microsoft.com/office/drawing/2014/main" id="{A3DBBF06-C2A1-DF4B-971E-3612F2AD2C9F}"/>
              </a:ext>
            </a:extLst>
          </p:cNvPr>
          <p:cNvSpPr/>
          <p:nvPr/>
        </p:nvSpPr>
        <p:spPr>
          <a:xfrm>
            <a:off x="2939557" y="1213558"/>
            <a:ext cx="454829" cy="3944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Arrow: Down 10">
            <a:extLst>
              <a:ext uri="{FF2B5EF4-FFF2-40B4-BE49-F238E27FC236}">
                <a16:creationId xmlns:a16="http://schemas.microsoft.com/office/drawing/2014/main" id="{7A733E2D-B695-9940-A68C-2471FD15F3FE}"/>
              </a:ext>
            </a:extLst>
          </p:cNvPr>
          <p:cNvSpPr/>
          <p:nvPr/>
        </p:nvSpPr>
        <p:spPr>
          <a:xfrm>
            <a:off x="2383889" y="1218701"/>
            <a:ext cx="454829" cy="3944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Arrow: Down 11">
            <a:extLst>
              <a:ext uri="{FF2B5EF4-FFF2-40B4-BE49-F238E27FC236}">
                <a16:creationId xmlns:a16="http://schemas.microsoft.com/office/drawing/2014/main" id="{A3C9A804-02DC-CA4D-B149-200E5DFCEDD7}"/>
              </a:ext>
            </a:extLst>
          </p:cNvPr>
          <p:cNvSpPr/>
          <p:nvPr/>
        </p:nvSpPr>
        <p:spPr>
          <a:xfrm rot="10800000">
            <a:off x="2988381" y="4504152"/>
            <a:ext cx="454829" cy="3944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Arrow: Down 12">
            <a:extLst>
              <a:ext uri="{FF2B5EF4-FFF2-40B4-BE49-F238E27FC236}">
                <a16:creationId xmlns:a16="http://schemas.microsoft.com/office/drawing/2014/main" id="{AAD199E8-5F26-3443-BAAD-A2669CDA1426}"/>
              </a:ext>
            </a:extLst>
          </p:cNvPr>
          <p:cNvSpPr/>
          <p:nvPr/>
        </p:nvSpPr>
        <p:spPr>
          <a:xfrm rot="10800000">
            <a:off x="1008958" y="4518544"/>
            <a:ext cx="454829" cy="3944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7" name="Picture 66" descr="A picture containing logo&#10;&#10;Description automatically generated">
            <a:extLst>
              <a:ext uri="{FF2B5EF4-FFF2-40B4-BE49-F238E27FC236}">
                <a16:creationId xmlns:a16="http://schemas.microsoft.com/office/drawing/2014/main" id="{A3624EE0-F1E1-BB4E-AFAC-2B600DF3C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3" y="113758"/>
            <a:ext cx="1093025" cy="49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7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5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BCDA8DE-046E-E849-86ED-02BCCB6EFC07}"/>
              </a:ext>
            </a:extLst>
          </p:cNvPr>
          <p:cNvSpPr txBox="1"/>
          <p:nvPr/>
        </p:nvSpPr>
        <p:spPr>
          <a:xfrm>
            <a:off x="5725812" y="208962"/>
            <a:ext cx="2774952" cy="1332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LED VISUAL INDICATORS</a:t>
            </a:r>
          </a:p>
        </p:txBody>
      </p:sp>
      <p:pic>
        <p:nvPicPr>
          <p:cNvPr id="16" name="Picture 15" descr="A picture containing table&#10;&#10;Description automatically generated">
            <a:extLst>
              <a:ext uri="{FF2B5EF4-FFF2-40B4-BE49-F238E27FC236}">
                <a16:creationId xmlns:a16="http://schemas.microsoft.com/office/drawing/2014/main" id="{4C9D15FA-63AA-A549-99BB-BAC2C0C41B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3047" y="1704793"/>
            <a:ext cx="2940050" cy="196215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95EB4CD4-E901-1D4C-9479-CECE9896B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3932" y="3850384"/>
            <a:ext cx="2940050" cy="2019300"/>
          </a:xfrm>
          <a:prstGeom prst="rect">
            <a:avLst/>
          </a:prstGeom>
        </p:spPr>
      </p:pic>
      <p:pic>
        <p:nvPicPr>
          <p:cNvPr id="18" name="Mproxled">
            <a:hlinkClick r:id="" action="ppaction://media"/>
            <a:extLst>
              <a:ext uri="{FF2B5EF4-FFF2-40B4-BE49-F238E27FC236}">
                <a16:creationId xmlns:a16="http://schemas.microsoft.com/office/drawing/2014/main" id="{5F7E29AB-4451-D74C-ABD1-FC7912C5B6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069" y="1225098"/>
            <a:ext cx="4273281" cy="32049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B32F50-0488-6149-926C-8BEEBBB32875}"/>
              </a:ext>
            </a:extLst>
          </p:cNvPr>
          <p:cNvSpPr txBox="1"/>
          <p:nvPr/>
        </p:nvSpPr>
        <p:spPr>
          <a:xfrm>
            <a:off x="110065" y="4601165"/>
            <a:ext cx="432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54982"/>
                </a:solidFill>
              </a:rPr>
              <a:t>Quick and easy confirmation and diagnosing</a:t>
            </a:r>
            <a:endParaRPr lang="en-CA" dirty="0">
              <a:solidFill>
                <a:srgbClr val="2549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88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B1EA235F-1327-FB47-83CB-3F8E6361E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68" y="1969056"/>
            <a:ext cx="2176908" cy="2848973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1EDFE460-895B-8044-9FC9-1F5F51F0E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9795" y="513668"/>
            <a:ext cx="838200" cy="984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Picture 31" descr="A picture containing chart&#10;&#10;Description automatically generated">
            <a:extLst>
              <a:ext uri="{FF2B5EF4-FFF2-40B4-BE49-F238E27FC236}">
                <a16:creationId xmlns:a16="http://schemas.microsoft.com/office/drawing/2014/main" id="{9F91A683-8243-C546-B43A-6F1937C860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486" y="574628"/>
            <a:ext cx="480060" cy="862330"/>
          </a:xfrm>
          <a:prstGeom prst="rect">
            <a:avLst/>
          </a:prstGeom>
        </p:spPr>
      </p:pic>
      <p:pic>
        <p:nvPicPr>
          <p:cNvPr id="33" name="Picture 32" descr="A picture containing chart&#10;&#10;Description automatically generated">
            <a:extLst>
              <a:ext uri="{FF2B5EF4-FFF2-40B4-BE49-F238E27FC236}">
                <a16:creationId xmlns:a16="http://schemas.microsoft.com/office/drawing/2014/main" id="{08F467A6-B4F3-1A41-970C-9414563B6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101" y="4894956"/>
            <a:ext cx="480060" cy="862330"/>
          </a:xfrm>
          <a:prstGeom prst="rect">
            <a:avLst/>
          </a:prstGeom>
        </p:spPr>
      </p:pic>
      <p:pic>
        <p:nvPicPr>
          <p:cNvPr id="34" name="Picture 33" descr="Shape&#10;&#10;Description automatically generated with low confidence">
            <a:extLst>
              <a:ext uri="{FF2B5EF4-FFF2-40B4-BE49-F238E27FC236}">
                <a16:creationId xmlns:a16="http://schemas.microsoft.com/office/drawing/2014/main" id="{F5508863-2C6A-8E44-9A63-B3F16CFB9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4202" y="546680"/>
            <a:ext cx="384810" cy="1009650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742027C6-89DC-AD43-9632-34CA110429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640" y="4854612"/>
            <a:ext cx="462280" cy="640080"/>
          </a:xfrm>
          <a:prstGeom prst="rect">
            <a:avLst/>
          </a:prstGeom>
        </p:spPr>
      </p:pic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34939451-28A6-794B-93F3-0731AC02F5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9792" y="967471"/>
            <a:ext cx="274048" cy="4355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6A2476-5000-334F-BFFA-A7344167FD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6743" y="491832"/>
            <a:ext cx="619125" cy="1050925"/>
          </a:xfrm>
          <a:prstGeom prst="rect">
            <a:avLst/>
          </a:prstGeom>
        </p:spPr>
      </p:pic>
      <p:pic>
        <p:nvPicPr>
          <p:cNvPr id="38" name="Picture 37" descr="Shape&#10;&#10;Description automatically generated with low confidence">
            <a:extLst>
              <a:ext uri="{FF2B5EF4-FFF2-40B4-BE49-F238E27FC236}">
                <a16:creationId xmlns:a16="http://schemas.microsoft.com/office/drawing/2014/main" id="{D5B367E7-260A-6A4E-B3BD-A1E687F241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010" y="4854612"/>
            <a:ext cx="384810" cy="1009650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9B13CD8B-403E-7947-9627-9C7BB705E2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4681" y="5075591"/>
            <a:ext cx="274048" cy="435540"/>
          </a:xfrm>
          <a:prstGeom prst="rect">
            <a:avLst/>
          </a:prstGeom>
        </p:spPr>
      </p:pic>
      <p:sp>
        <p:nvSpPr>
          <p:cNvPr id="40" name="Rectangle 41">
            <a:extLst>
              <a:ext uri="{FF2B5EF4-FFF2-40B4-BE49-F238E27FC236}">
                <a16:creationId xmlns:a16="http://schemas.microsoft.com/office/drawing/2014/main" id="{ECDB0D5E-9AC3-2649-9F65-E914DB080844}"/>
              </a:ext>
            </a:extLst>
          </p:cNvPr>
          <p:cNvSpPr/>
          <p:nvPr/>
        </p:nvSpPr>
        <p:spPr>
          <a:xfrm>
            <a:off x="1004424" y="1983143"/>
            <a:ext cx="2388104" cy="2587158"/>
          </a:xfrm>
          <a:custGeom>
            <a:avLst/>
            <a:gdLst>
              <a:gd name="connsiteX0" fmla="*/ 0 w 2388104"/>
              <a:gd name="connsiteY0" fmla="*/ 0 h 2561602"/>
              <a:gd name="connsiteX1" fmla="*/ 2388104 w 2388104"/>
              <a:gd name="connsiteY1" fmla="*/ 0 h 2561602"/>
              <a:gd name="connsiteX2" fmla="*/ 2388104 w 2388104"/>
              <a:gd name="connsiteY2" fmla="*/ 2561602 h 2561602"/>
              <a:gd name="connsiteX3" fmla="*/ 0 w 2388104"/>
              <a:gd name="connsiteY3" fmla="*/ 2561602 h 2561602"/>
              <a:gd name="connsiteX4" fmla="*/ 0 w 2388104"/>
              <a:gd name="connsiteY4" fmla="*/ 0 h 2561602"/>
              <a:gd name="connsiteX0" fmla="*/ 0 w 2388104"/>
              <a:gd name="connsiteY0" fmla="*/ 0 h 2561602"/>
              <a:gd name="connsiteX1" fmla="*/ 724500 w 2388104"/>
              <a:gd name="connsiteY1" fmla="*/ 1864 h 2561602"/>
              <a:gd name="connsiteX2" fmla="*/ 2388104 w 2388104"/>
              <a:gd name="connsiteY2" fmla="*/ 0 h 2561602"/>
              <a:gd name="connsiteX3" fmla="*/ 2388104 w 2388104"/>
              <a:gd name="connsiteY3" fmla="*/ 2561602 h 2561602"/>
              <a:gd name="connsiteX4" fmla="*/ 0 w 2388104"/>
              <a:gd name="connsiteY4" fmla="*/ 2561602 h 2561602"/>
              <a:gd name="connsiteX5" fmla="*/ 0 w 2388104"/>
              <a:gd name="connsiteY5" fmla="*/ 0 h 2561602"/>
              <a:gd name="connsiteX0" fmla="*/ 0 w 2388104"/>
              <a:gd name="connsiteY0" fmla="*/ 3000 h 2564602"/>
              <a:gd name="connsiteX1" fmla="*/ 724500 w 2388104"/>
              <a:gd name="connsiteY1" fmla="*/ 4864 h 2564602"/>
              <a:gd name="connsiteX2" fmla="*/ 977419 w 2388104"/>
              <a:gd name="connsiteY2" fmla="*/ 0 h 2564602"/>
              <a:gd name="connsiteX3" fmla="*/ 2388104 w 2388104"/>
              <a:gd name="connsiteY3" fmla="*/ 3000 h 2564602"/>
              <a:gd name="connsiteX4" fmla="*/ 2388104 w 2388104"/>
              <a:gd name="connsiteY4" fmla="*/ 2564602 h 2564602"/>
              <a:gd name="connsiteX5" fmla="*/ 0 w 2388104"/>
              <a:gd name="connsiteY5" fmla="*/ 2564602 h 2564602"/>
              <a:gd name="connsiteX6" fmla="*/ 0 w 2388104"/>
              <a:gd name="connsiteY6" fmla="*/ 3000 h 2564602"/>
              <a:gd name="connsiteX0" fmla="*/ 0 w 2388104"/>
              <a:gd name="connsiteY0" fmla="*/ 7864 h 2569466"/>
              <a:gd name="connsiteX1" fmla="*/ 724500 w 2388104"/>
              <a:gd name="connsiteY1" fmla="*/ 9728 h 2569466"/>
              <a:gd name="connsiteX2" fmla="*/ 977419 w 2388104"/>
              <a:gd name="connsiteY2" fmla="*/ 4864 h 2569466"/>
              <a:gd name="connsiteX3" fmla="*/ 1206019 w 2388104"/>
              <a:gd name="connsiteY3" fmla="*/ 0 h 2569466"/>
              <a:gd name="connsiteX4" fmla="*/ 2388104 w 2388104"/>
              <a:gd name="connsiteY4" fmla="*/ 7864 h 2569466"/>
              <a:gd name="connsiteX5" fmla="*/ 2388104 w 2388104"/>
              <a:gd name="connsiteY5" fmla="*/ 2569466 h 2569466"/>
              <a:gd name="connsiteX6" fmla="*/ 0 w 2388104"/>
              <a:gd name="connsiteY6" fmla="*/ 2569466 h 2569466"/>
              <a:gd name="connsiteX7" fmla="*/ 0 w 2388104"/>
              <a:gd name="connsiteY7" fmla="*/ 7864 h 2569466"/>
              <a:gd name="connsiteX0" fmla="*/ 0 w 2388104"/>
              <a:gd name="connsiteY0" fmla="*/ 7864 h 2569466"/>
              <a:gd name="connsiteX1" fmla="*/ 724500 w 2388104"/>
              <a:gd name="connsiteY1" fmla="*/ 9728 h 2569466"/>
              <a:gd name="connsiteX2" fmla="*/ 977419 w 2388104"/>
              <a:gd name="connsiteY2" fmla="*/ 4864 h 2569466"/>
              <a:gd name="connsiteX3" fmla="*/ 1206019 w 2388104"/>
              <a:gd name="connsiteY3" fmla="*/ 0 h 2569466"/>
              <a:gd name="connsiteX4" fmla="*/ 1405436 w 2388104"/>
              <a:gd name="connsiteY4" fmla="*/ 0 h 2569466"/>
              <a:gd name="connsiteX5" fmla="*/ 2388104 w 2388104"/>
              <a:gd name="connsiteY5" fmla="*/ 7864 h 2569466"/>
              <a:gd name="connsiteX6" fmla="*/ 2388104 w 2388104"/>
              <a:gd name="connsiteY6" fmla="*/ 2569466 h 2569466"/>
              <a:gd name="connsiteX7" fmla="*/ 0 w 2388104"/>
              <a:gd name="connsiteY7" fmla="*/ 2569466 h 2569466"/>
              <a:gd name="connsiteX8" fmla="*/ 0 w 2388104"/>
              <a:gd name="connsiteY8" fmla="*/ 7864 h 2569466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0 w 2388104"/>
              <a:gd name="connsiteY8" fmla="*/ 2574330 h 2574330"/>
              <a:gd name="connsiteX9" fmla="*/ 0 w 2388104"/>
              <a:gd name="connsiteY9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787055 w 2388104"/>
              <a:gd name="connsiteY8" fmla="*/ 2571165 h 2574330"/>
              <a:gd name="connsiteX9" fmla="*/ 0 w 2388104"/>
              <a:gd name="connsiteY9" fmla="*/ 2574330 h 2574330"/>
              <a:gd name="connsiteX10" fmla="*/ 0 w 2388104"/>
              <a:gd name="connsiteY10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787055 w 2388104"/>
              <a:gd name="connsiteY8" fmla="*/ 2571165 h 2574330"/>
              <a:gd name="connsiteX9" fmla="*/ 0 w 2388104"/>
              <a:gd name="connsiteY9" fmla="*/ 2574330 h 2574330"/>
              <a:gd name="connsiteX10" fmla="*/ 0 w 2388104"/>
              <a:gd name="connsiteY10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787055 w 2388104"/>
              <a:gd name="connsiteY8" fmla="*/ 2571165 h 2574330"/>
              <a:gd name="connsiteX9" fmla="*/ 0 w 2388104"/>
              <a:gd name="connsiteY9" fmla="*/ 2574330 h 2574330"/>
              <a:gd name="connsiteX10" fmla="*/ 0 w 2388104"/>
              <a:gd name="connsiteY10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787055 w 2388104"/>
              <a:gd name="connsiteY8" fmla="*/ 2571165 h 2574330"/>
              <a:gd name="connsiteX9" fmla="*/ 0 w 2388104"/>
              <a:gd name="connsiteY9" fmla="*/ 2574330 h 2574330"/>
              <a:gd name="connsiteX10" fmla="*/ 0 w 2388104"/>
              <a:gd name="connsiteY10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787055 w 2388104"/>
              <a:gd name="connsiteY8" fmla="*/ 2571165 h 2574330"/>
              <a:gd name="connsiteX9" fmla="*/ 0 w 2388104"/>
              <a:gd name="connsiteY9" fmla="*/ 2574330 h 2574330"/>
              <a:gd name="connsiteX10" fmla="*/ 0 w 2388104"/>
              <a:gd name="connsiteY10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787055 w 2388104"/>
              <a:gd name="connsiteY8" fmla="*/ 2571165 h 2574330"/>
              <a:gd name="connsiteX9" fmla="*/ 0 w 2388104"/>
              <a:gd name="connsiteY9" fmla="*/ 2574330 h 2574330"/>
              <a:gd name="connsiteX10" fmla="*/ 0 w 2388104"/>
              <a:gd name="connsiteY10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787055 w 2388104"/>
              <a:gd name="connsiteY8" fmla="*/ 2571165 h 2574330"/>
              <a:gd name="connsiteX9" fmla="*/ 0 w 2388104"/>
              <a:gd name="connsiteY9" fmla="*/ 2574330 h 2574330"/>
              <a:gd name="connsiteX10" fmla="*/ 0 w 2388104"/>
              <a:gd name="connsiteY10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787055 w 2388104"/>
              <a:gd name="connsiteY8" fmla="*/ 2571165 h 2574330"/>
              <a:gd name="connsiteX9" fmla="*/ 0 w 2388104"/>
              <a:gd name="connsiteY9" fmla="*/ 2574330 h 2574330"/>
              <a:gd name="connsiteX10" fmla="*/ 0 w 2388104"/>
              <a:gd name="connsiteY10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787055 w 2388104"/>
              <a:gd name="connsiteY8" fmla="*/ 2571165 h 2574330"/>
              <a:gd name="connsiteX9" fmla="*/ 0 w 2388104"/>
              <a:gd name="connsiteY9" fmla="*/ 2574330 h 2574330"/>
              <a:gd name="connsiteX10" fmla="*/ 0 w 2388104"/>
              <a:gd name="connsiteY10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787055 w 2388104"/>
              <a:gd name="connsiteY8" fmla="*/ 2571165 h 2574330"/>
              <a:gd name="connsiteX9" fmla="*/ 0 w 2388104"/>
              <a:gd name="connsiteY9" fmla="*/ 2574330 h 2574330"/>
              <a:gd name="connsiteX10" fmla="*/ 0 w 2388104"/>
              <a:gd name="connsiteY10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987289 w 2388104"/>
              <a:gd name="connsiteY8" fmla="*/ 2567843 h 2574330"/>
              <a:gd name="connsiteX9" fmla="*/ 787055 w 2388104"/>
              <a:gd name="connsiteY9" fmla="*/ 2571165 h 2574330"/>
              <a:gd name="connsiteX10" fmla="*/ 0 w 2388104"/>
              <a:gd name="connsiteY10" fmla="*/ 2574330 h 2574330"/>
              <a:gd name="connsiteX11" fmla="*/ 0 w 2388104"/>
              <a:gd name="connsiteY11" fmla="*/ 12728 h 2574330"/>
              <a:gd name="connsiteX0" fmla="*/ 0 w 2388104"/>
              <a:gd name="connsiteY0" fmla="*/ 12728 h 2574330"/>
              <a:gd name="connsiteX1" fmla="*/ 724500 w 2388104"/>
              <a:gd name="connsiteY1" fmla="*/ 14592 h 2574330"/>
              <a:gd name="connsiteX2" fmla="*/ 977419 w 2388104"/>
              <a:gd name="connsiteY2" fmla="*/ 9728 h 2574330"/>
              <a:gd name="connsiteX3" fmla="*/ 1206019 w 2388104"/>
              <a:gd name="connsiteY3" fmla="*/ 4864 h 2574330"/>
              <a:gd name="connsiteX4" fmla="*/ 1405436 w 2388104"/>
              <a:gd name="connsiteY4" fmla="*/ 4864 h 2574330"/>
              <a:gd name="connsiteX5" fmla="*/ 1692402 w 2388104"/>
              <a:gd name="connsiteY5" fmla="*/ 0 h 2574330"/>
              <a:gd name="connsiteX6" fmla="*/ 2388104 w 2388104"/>
              <a:gd name="connsiteY6" fmla="*/ 12728 h 2574330"/>
              <a:gd name="connsiteX7" fmla="*/ 2388104 w 2388104"/>
              <a:gd name="connsiteY7" fmla="*/ 2574330 h 2574330"/>
              <a:gd name="connsiteX8" fmla="*/ 1341035 w 2388104"/>
              <a:gd name="connsiteY8" fmla="*/ 2567843 h 2574330"/>
              <a:gd name="connsiteX9" fmla="*/ 987289 w 2388104"/>
              <a:gd name="connsiteY9" fmla="*/ 2567843 h 2574330"/>
              <a:gd name="connsiteX10" fmla="*/ 787055 w 2388104"/>
              <a:gd name="connsiteY10" fmla="*/ 2571165 h 2574330"/>
              <a:gd name="connsiteX11" fmla="*/ 0 w 2388104"/>
              <a:gd name="connsiteY11" fmla="*/ 2574330 h 2574330"/>
              <a:gd name="connsiteX12" fmla="*/ 0 w 2388104"/>
              <a:gd name="connsiteY12" fmla="*/ 12728 h 257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8104" h="2574330">
                <a:moveTo>
                  <a:pt x="0" y="12728"/>
                </a:moveTo>
                <a:lnTo>
                  <a:pt x="724500" y="14592"/>
                </a:lnTo>
                <a:lnTo>
                  <a:pt x="977419" y="9728"/>
                </a:lnTo>
                <a:lnTo>
                  <a:pt x="1206019" y="4864"/>
                </a:lnTo>
                <a:lnTo>
                  <a:pt x="1405436" y="4864"/>
                </a:lnTo>
                <a:lnTo>
                  <a:pt x="1692402" y="0"/>
                </a:lnTo>
                <a:lnTo>
                  <a:pt x="2388104" y="12728"/>
                </a:lnTo>
                <a:lnTo>
                  <a:pt x="2388104" y="2574330"/>
                </a:lnTo>
                <a:lnTo>
                  <a:pt x="1341035" y="2567843"/>
                </a:lnTo>
                <a:lnTo>
                  <a:pt x="987289" y="2567843"/>
                </a:lnTo>
                <a:lnTo>
                  <a:pt x="787055" y="2571165"/>
                </a:lnTo>
                <a:cubicBezTo>
                  <a:pt x="698239" y="2568900"/>
                  <a:pt x="262352" y="2573275"/>
                  <a:pt x="0" y="2574330"/>
                </a:cubicBezTo>
                <a:lnTo>
                  <a:pt x="0" y="12728"/>
                </a:lnTo>
                <a:close/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1" name="Connector: Elbow 43">
            <a:extLst>
              <a:ext uri="{FF2B5EF4-FFF2-40B4-BE49-F238E27FC236}">
                <a16:creationId xmlns:a16="http://schemas.microsoft.com/office/drawing/2014/main" id="{6F5BAD80-5EFC-6241-BD0A-02A1FD64A495}"/>
              </a:ext>
            </a:extLst>
          </p:cNvPr>
          <p:cNvCxnSpPr>
            <a:cxnSpLocks/>
            <a:stCxn id="40" idx="1"/>
            <a:endCxn id="32" idx="2"/>
          </p:cNvCxnSpPr>
          <p:nvPr/>
        </p:nvCxnSpPr>
        <p:spPr>
          <a:xfrm flipH="1" flipV="1">
            <a:off x="1207516" y="1436958"/>
            <a:ext cx="521408" cy="560850"/>
          </a:xfrm>
          <a:prstGeom prst="bentConnector4">
            <a:avLst>
              <a:gd name="adj1" fmla="val -1548"/>
              <a:gd name="adj2" fmla="val 51307"/>
            </a:avLst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6">
            <a:extLst>
              <a:ext uri="{FF2B5EF4-FFF2-40B4-BE49-F238E27FC236}">
                <a16:creationId xmlns:a16="http://schemas.microsoft.com/office/drawing/2014/main" id="{3042E33C-BDC2-E548-9BDC-E05BB38816B0}"/>
              </a:ext>
            </a:extLst>
          </p:cNvPr>
          <p:cNvCxnSpPr>
            <a:cxnSpLocks/>
            <a:stCxn id="40" idx="2"/>
            <a:endCxn id="34" idx="2"/>
          </p:cNvCxnSpPr>
          <p:nvPr/>
        </p:nvCxnSpPr>
        <p:spPr>
          <a:xfrm flipV="1">
            <a:off x="1981843" y="1556330"/>
            <a:ext cx="14764" cy="436589"/>
          </a:xfrm>
          <a:prstGeom prst="bentConnector4">
            <a:avLst>
              <a:gd name="adj1" fmla="val 54653"/>
              <a:gd name="adj2" fmla="val 51119"/>
            </a:avLst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9">
            <a:extLst>
              <a:ext uri="{FF2B5EF4-FFF2-40B4-BE49-F238E27FC236}">
                <a16:creationId xmlns:a16="http://schemas.microsoft.com/office/drawing/2014/main" id="{A58EB5A0-3907-E545-A777-85784794C644}"/>
              </a:ext>
            </a:extLst>
          </p:cNvPr>
          <p:cNvCxnSpPr>
            <a:cxnSpLocks/>
            <a:stCxn id="40" idx="3"/>
            <a:endCxn id="36" idx="2"/>
          </p:cNvCxnSpPr>
          <p:nvPr/>
        </p:nvCxnSpPr>
        <p:spPr>
          <a:xfrm flipV="1">
            <a:off x="2210443" y="1403011"/>
            <a:ext cx="226373" cy="585020"/>
          </a:xfrm>
          <a:prstGeom prst="bentConnector4">
            <a:avLst>
              <a:gd name="adj1" fmla="val -3564"/>
              <a:gd name="adj2" fmla="val 50418"/>
            </a:avLst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66">
            <a:extLst>
              <a:ext uri="{FF2B5EF4-FFF2-40B4-BE49-F238E27FC236}">
                <a16:creationId xmlns:a16="http://schemas.microsoft.com/office/drawing/2014/main" id="{4A9543DD-8221-EC4D-8017-B61954E3A1F4}"/>
              </a:ext>
            </a:extLst>
          </p:cNvPr>
          <p:cNvCxnSpPr>
            <a:cxnSpLocks/>
            <a:stCxn id="40" idx="4"/>
            <a:endCxn id="37" idx="2"/>
          </p:cNvCxnSpPr>
          <p:nvPr/>
        </p:nvCxnSpPr>
        <p:spPr>
          <a:xfrm flipV="1">
            <a:off x="2409860" y="1542757"/>
            <a:ext cx="576446" cy="445274"/>
          </a:xfrm>
          <a:prstGeom prst="bentConnector4">
            <a:avLst>
              <a:gd name="adj1" fmla="val 2333"/>
              <a:gd name="adj2" fmla="val 50549"/>
            </a:avLst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74">
            <a:extLst>
              <a:ext uri="{FF2B5EF4-FFF2-40B4-BE49-F238E27FC236}">
                <a16:creationId xmlns:a16="http://schemas.microsoft.com/office/drawing/2014/main" id="{2AC0A9D5-2483-1646-8907-AFB4AA79815B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2710743" y="1497918"/>
            <a:ext cx="1278152" cy="355136"/>
          </a:xfrm>
          <a:prstGeom prst="bentConnector2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483E138-74DA-2549-93F4-44DF814FB990}"/>
              </a:ext>
            </a:extLst>
          </p:cNvPr>
          <p:cNvCxnSpPr>
            <a:cxnSpLocks/>
            <a:stCxn id="40" idx="5"/>
          </p:cNvCxnSpPr>
          <p:nvPr/>
        </p:nvCxnSpPr>
        <p:spPr>
          <a:xfrm flipV="1">
            <a:off x="2696826" y="1853055"/>
            <a:ext cx="1257" cy="130088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Diagram&#10;&#10;Description automatically generated">
            <a:extLst>
              <a:ext uri="{FF2B5EF4-FFF2-40B4-BE49-F238E27FC236}">
                <a16:creationId xmlns:a16="http://schemas.microsoft.com/office/drawing/2014/main" id="{27673F05-5DF9-614D-B924-2E6C0F307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9336" y="2318016"/>
            <a:ext cx="838200" cy="1050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48" name="Connector: Elbow 105">
            <a:extLst>
              <a:ext uri="{FF2B5EF4-FFF2-40B4-BE49-F238E27FC236}">
                <a16:creationId xmlns:a16="http://schemas.microsoft.com/office/drawing/2014/main" id="{ECC8DE0D-DF32-4A42-9155-F080A5DA13B1}"/>
              </a:ext>
            </a:extLst>
          </p:cNvPr>
          <p:cNvCxnSpPr>
            <a:cxnSpLocks/>
            <a:stCxn id="40" idx="10"/>
            <a:endCxn id="39" idx="0"/>
          </p:cNvCxnSpPr>
          <p:nvPr/>
        </p:nvCxnSpPr>
        <p:spPr>
          <a:xfrm>
            <a:off x="1791479" y="4567120"/>
            <a:ext cx="10226" cy="508471"/>
          </a:xfrm>
          <a:prstGeom prst="bentConnector4">
            <a:avLst>
              <a:gd name="adj1" fmla="val 81586"/>
              <a:gd name="adj2" fmla="val 50313"/>
            </a:avLst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113">
            <a:extLst>
              <a:ext uri="{FF2B5EF4-FFF2-40B4-BE49-F238E27FC236}">
                <a16:creationId xmlns:a16="http://schemas.microsoft.com/office/drawing/2014/main" id="{E8B75EEE-BC34-604D-8C3D-3C7DF45DE536}"/>
              </a:ext>
            </a:extLst>
          </p:cNvPr>
          <p:cNvCxnSpPr>
            <a:cxnSpLocks/>
            <a:stCxn id="40" idx="9"/>
          </p:cNvCxnSpPr>
          <p:nvPr/>
        </p:nvCxnSpPr>
        <p:spPr>
          <a:xfrm>
            <a:off x="1991713" y="4563782"/>
            <a:ext cx="293702" cy="290830"/>
          </a:xfrm>
          <a:prstGeom prst="bentConnector4">
            <a:avLst>
              <a:gd name="adj1" fmla="val -5113"/>
              <a:gd name="adj2" fmla="val 51121"/>
            </a:avLst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116">
            <a:extLst>
              <a:ext uri="{FF2B5EF4-FFF2-40B4-BE49-F238E27FC236}">
                <a16:creationId xmlns:a16="http://schemas.microsoft.com/office/drawing/2014/main" id="{03D69D97-983D-5746-A80A-3E9FA37B5000}"/>
              </a:ext>
            </a:extLst>
          </p:cNvPr>
          <p:cNvCxnSpPr>
            <a:cxnSpLocks/>
            <a:stCxn id="40" idx="8"/>
          </p:cNvCxnSpPr>
          <p:nvPr/>
        </p:nvCxnSpPr>
        <p:spPr>
          <a:xfrm>
            <a:off x="2345459" y="4563782"/>
            <a:ext cx="526672" cy="331174"/>
          </a:xfrm>
          <a:prstGeom prst="bentConnector4">
            <a:avLst>
              <a:gd name="adj1" fmla="val 951"/>
              <a:gd name="adj2" fmla="val 50984"/>
            </a:avLst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Arrow: Right 127">
            <a:extLst>
              <a:ext uri="{FF2B5EF4-FFF2-40B4-BE49-F238E27FC236}">
                <a16:creationId xmlns:a16="http://schemas.microsoft.com/office/drawing/2014/main" id="{95C7F3AB-7389-124B-998F-259841EFACC8}"/>
              </a:ext>
            </a:extLst>
          </p:cNvPr>
          <p:cNvSpPr/>
          <p:nvPr/>
        </p:nvSpPr>
        <p:spPr>
          <a:xfrm rot="18938915">
            <a:off x="658381" y="4816294"/>
            <a:ext cx="350221" cy="831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622F0E-6FE9-AB46-B8F5-0F43DAB42A68}"/>
              </a:ext>
            </a:extLst>
          </p:cNvPr>
          <p:cNvSpPr txBox="1"/>
          <p:nvPr/>
        </p:nvSpPr>
        <p:spPr>
          <a:xfrm>
            <a:off x="5044684" y="1250667"/>
            <a:ext cx="4036229" cy="3785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600" b="1" dirty="0"/>
              <a:t>Two Card Reader Ports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CA" sz="1400" dirty="0"/>
              <a:t>IN/OUT Anti-pass back</a:t>
            </a:r>
            <a:endParaRPr lang="en-US" sz="1500" b="1" dirty="0"/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Request to Exit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PIR Wave to Exit or Above Door Detector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Door Position Switch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Concealed or surface mount or</a:t>
            </a:r>
            <a:br>
              <a:rPr lang="en-US" sz="1500" dirty="0"/>
            </a:br>
            <a:r>
              <a:rPr lang="en-US" sz="1500" dirty="0"/>
              <a:t>  latch monitor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Door Hardware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12 VDC Door Strike or Mag lock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Alarm Annunciation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Local or Remote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Long Range Access</a:t>
            </a:r>
            <a:br>
              <a:rPr lang="en-US" sz="1500" b="1" dirty="0"/>
            </a:br>
            <a:r>
              <a:rPr lang="en-US" sz="1500" b="1" dirty="0"/>
              <a:t>- </a:t>
            </a:r>
            <a:r>
              <a:rPr lang="en-US" sz="1500" dirty="0"/>
              <a:t>433Mhz. encrypted 2-button transmitter</a:t>
            </a:r>
          </a:p>
        </p:txBody>
      </p:sp>
    </p:spTree>
    <p:extLst>
      <p:ext uri="{BB962C8B-B14F-4D97-AF65-F5344CB8AC3E}">
        <p14:creationId xmlns:p14="http://schemas.microsoft.com/office/powerpoint/2010/main" val="2304194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2D905C-4FAA-4B1C-A53D-9F8A55321BD8}"/>
              </a:ext>
            </a:extLst>
          </p:cNvPr>
          <p:cNvSpPr txBox="1"/>
          <p:nvPr/>
        </p:nvSpPr>
        <p:spPr>
          <a:xfrm>
            <a:off x="5115127" y="1208599"/>
            <a:ext cx="3820183" cy="940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  <a:ea typeface="+mj-ea"/>
                <a:cs typeface="+mj-cs"/>
              </a:rPr>
              <a:t>CV-603 Controller controls all peripheral devices for today’s access point.</a:t>
            </a:r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CC27D-9CBA-4AFC-81E5-C4EE42AD7AE9}"/>
              </a:ext>
            </a:extLst>
          </p:cNvPr>
          <p:cNvSpPr txBox="1"/>
          <p:nvPr/>
        </p:nvSpPr>
        <p:spPr>
          <a:xfrm>
            <a:off x="5062189" y="2511021"/>
            <a:ext cx="3926060" cy="24542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Wiegand Card Reader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Door Strike or Maglock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Door position switch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Request to exit switch</a:t>
            </a:r>
          </a:p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Automatic Door Operator</a:t>
            </a:r>
            <a:br>
              <a:rPr lang="en-US" sz="1500" b="1" dirty="0"/>
            </a:br>
            <a:r>
              <a:rPr lang="en-US" sz="1500" dirty="0"/>
              <a:t>CX-12 module ordered separately</a:t>
            </a:r>
            <a:endParaRPr lang="en-CA" sz="1500" dirty="0"/>
          </a:p>
        </p:txBody>
      </p:sp>
      <p:pic>
        <p:nvPicPr>
          <p:cNvPr id="4" name="Picture 3" descr="footer.jpg"/>
          <p:cNvPicPr>
            <a:picLocks noChangeAspect="1"/>
          </p:cNvPicPr>
          <p:nvPr/>
        </p:nvPicPr>
        <p:blipFill rotWithShape="1">
          <a:blip r:embed="rId3"/>
          <a:srcRect t="91485"/>
          <a:stretch/>
        </p:blipFill>
        <p:spPr>
          <a:xfrm>
            <a:off x="13447" y="6274050"/>
            <a:ext cx="9117106" cy="58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18750-7ABF-9848-9FB4-BA15F28B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772" y="6406843"/>
            <a:ext cx="2289175" cy="318361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BD56BB98-07EC-EE4B-97D3-2B17AA189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51" y="1333440"/>
            <a:ext cx="4074452" cy="4019834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76F1376A-BC66-3147-8B20-786DBE129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81" y="772585"/>
            <a:ext cx="502951" cy="83748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C6795A0-B1D6-094C-B5EE-2CA2E78580DA}"/>
              </a:ext>
            </a:extLst>
          </p:cNvPr>
          <p:cNvSpPr/>
          <p:nvPr/>
        </p:nvSpPr>
        <p:spPr>
          <a:xfrm>
            <a:off x="3287579" y="1303425"/>
            <a:ext cx="748981" cy="11024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8" name="Connector: Elbow 14">
            <a:extLst>
              <a:ext uri="{FF2B5EF4-FFF2-40B4-BE49-F238E27FC236}">
                <a16:creationId xmlns:a16="http://schemas.microsoft.com/office/drawing/2014/main" id="{A9F2A1F5-3B58-2F43-966C-21622A94A3B2}"/>
              </a:ext>
            </a:extLst>
          </p:cNvPr>
          <p:cNvCxnSpPr>
            <a:cxnSpLocks/>
            <a:stCxn id="27" idx="0"/>
            <a:endCxn id="23" idx="3"/>
          </p:cNvCxnSpPr>
          <p:nvPr/>
        </p:nvCxnSpPr>
        <p:spPr>
          <a:xfrm rot="16200000" flipV="1">
            <a:off x="2165852" y="-192793"/>
            <a:ext cx="112098" cy="2880338"/>
          </a:xfrm>
          <a:prstGeom prst="bentConnector2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915B22-4BEF-4113-BDB1-2702087B5A77}"/>
              </a:ext>
            </a:extLst>
          </p:cNvPr>
          <p:cNvSpPr txBox="1"/>
          <p:nvPr/>
        </p:nvSpPr>
        <p:spPr>
          <a:xfrm>
            <a:off x="5062189" y="4457460"/>
            <a:ext cx="350050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286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/>
              <a:t>Local Alarm Annunciator</a:t>
            </a:r>
            <a:br>
              <a:rPr lang="en-US" sz="1500" b="1" dirty="0"/>
            </a:br>
            <a:r>
              <a:rPr lang="en-US" sz="1500" dirty="0"/>
              <a:t>CM-AF501SO or CM-AF140</a:t>
            </a:r>
          </a:p>
        </p:txBody>
      </p:sp>
    </p:spTree>
    <p:extLst>
      <p:ext uri="{BB962C8B-B14F-4D97-AF65-F5344CB8AC3E}">
        <p14:creationId xmlns:p14="http://schemas.microsoft.com/office/powerpoint/2010/main" val="1947363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6794</TotalTime>
  <Words>1479</Words>
  <Application>Microsoft Office PowerPoint</Application>
  <PresentationFormat>On-screen Show (4:3)</PresentationFormat>
  <Paragraphs>155</Paragraphs>
  <Slides>19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Open Sans Regular</vt:lpstr>
      <vt:lpstr>Wingdings</vt:lpstr>
      <vt:lpstr>Office Theme</vt:lpstr>
      <vt:lpstr>MPROX-BLE STAND-ALONE SINGLE DOOR CONTROLLER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&amp;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Apple</dc:creator>
  <cp:lastModifiedBy>David Ito</cp:lastModifiedBy>
  <cp:revision>255</cp:revision>
  <cp:lastPrinted>2021-06-11T11:57:50Z</cp:lastPrinted>
  <dcterms:created xsi:type="dcterms:W3CDTF">2018-05-04T13:02:03Z</dcterms:created>
  <dcterms:modified xsi:type="dcterms:W3CDTF">2021-06-22T13:28:53Z</dcterms:modified>
</cp:coreProperties>
</file>